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  <p:sldId id="266" r:id="rId3"/>
    <p:sldId id="256" r:id="rId4"/>
    <p:sldId id="261" r:id="rId5"/>
    <p:sldId id="269" r:id="rId6"/>
    <p:sldId id="263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382" r:id="rId29"/>
    <p:sldId id="383" r:id="rId30"/>
    <p:sldId id="384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85" r:id="rId56"/>
    <p:sldId id="386" r:id="rId57"/>
    <p:sldId id="387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88" r:id="rId83"/>
    <p:sldId id="389" r:id="rId84"/>
    <p:sldId id="390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48" r:id="rId96"/>
    <p:sldId id="349" r:id="rId97"/>
    <p:sldId id="350" r:id="rId98"/>
    <p:sldId id="351" r:id="rId99"/>
    <p:sldId id="352" r:id="rId100"/>
    <p:sldId id="353" r:id="rId101"/>
    <p:sldId id="354" r:id="rId102"/>
    <p:sldId id="355" r:id="rId103"/>
    <p:sldId id="356" r:id="rId104"/>
    <p:sldId id="357" r:id="rId105"/>
    <p:sldId id="358" r:id="rId106"/>
    <p:sldId id="359" r:id="rId107"/>
    <p:sldId id="360" r:id="rId108"/>
    <p:sldId id="361" r:id="rId109"/>
    <p:sldId id="267" r:id="rId110"/>
    <p:sldId id="391" r:id="rId111"/>
    <p:sldId id="392" r:id="rId112"/>
    <p:sldId id="393" r:id="rId113"/>
    <p:sldId id="394" r:id="rId114"/>
    <p:sldId id="395" r:id="rId115"/>
    <p:sldId id="396" r:id="rId116"/>
    <p:sldId id="397" r:id="rId117"/>
    <p:sldId id="398" r:id="rId118"/>
    <p:sldId id="399" r:id="rId119"/>
    <p:sldId id="400" r:id="rId120"/>
    <p:sldId id="401" r:id="rId121"/>
    <p:sldId id="402" r:id="rId122"/>
    <p:sldId id="403" r:id="rId123"/>
    <p:sldId id="404" r:id="rId124"/>
    <p:sldId id="405" r:id="rId125"/>
    <p:sldId id="406" r:id="rId126"/>
    <p:sldId id="407" r:id="rId127"/>
    <p:sldId id="408" r:id="rId128"/>
    <p:sldId id="409" r:id="rId129"/>
    <p:sldId id="410" r:id="rId130"/>
    <p:sldId id="411" r:id="rId131"/>
    <p:sldId id="412" r:id="rId132"/>
    <p:sldId id="415" r:id="rId133"/>
    <p:sldId id="413" r:id="rId134"/>
    <p:sldId id="414" r:id="rId135"/>
    <p:sldId id="416" r:id="rId136"/>
  </p:sldIdLst>
  <p:sldSz cx="9144000" cy="5143500" type="screen16x9"/>
  <p:notesSz cx="6858000" cy="9144000"/>
  <p:embeddedFontLst>
    <p:embeddedFont>
      <p:font typeface="Open Sans" pitchFamily="34" charset="0"/>
      <p:regular r:id="rId137"/>
      <p:bold r:id="rId138"/>
    </p:embeddedFont>
    <p:embeddedFont>
      <p:font typeface="Roboto Slab" charset="0"/>
      <p:regular r:id="rId139"/>
      <p:bold r:id="rId140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63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3003" userDrawn="1">
          <p15:clr>
            <a:srgbClr val="A4A3A4"/>
          </p15:clr>
        </p15:guide>
        <p15:guide id="5" pos="2767" userDrawn="1">
          <p15:clr>
            <a:srgbClr val="A4A3A4"/>
          </p15:clr>
        </p15:guide>
        <p15:guide id="6" pos="2993" userDrawn="1">
          <p15:clr>
            <a:srgbClr val="A4A3A4"/>
          </p15:clr>
        </p15:guide>
        <p15:guide id="7" orient="horz" pos="2754" userDrawn="1">
          <p15:clr>
            <a:srgbClr val="A4A3A4"/>
          </p15:clr>
        </p15:guide>
        <p15:guide id="8" pos="453" userDrawn="1">
          <p15:clr>
            <a:srgbClr val="A4A3A4"/>
          </p15:clr>
        </p15:guide>
        <p15:guide id="9" pos="5284" userDrawn="1">
          <p15:clr>
            <a:srgbClr val="A4A3A4"/>
          </p15:clr>
        </p15:guide>
        <p15:guide id="10" orient="horz" pos="2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BC38D"/>
    <a:srgbClr val="75803A"/>
    <a:srgbClr val="D5D188"/>
    <a:srgbClr val="8F945C"/>
    <a:srgbClr val="4F5C42"/>
    <a:srgbClr val="D5D08C"/>
    <a:srgbClr val="D9D486"/>
    <a:srgbClr val="D7D289"/>
    <a:srgbClr val="28322A"/>
    <a:srgbClr val="28332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>
        <p:scale>
          <a:sx n="150" d="100"/>
          <a:sy n="150" d="100"/>
        </p:scale>
        <p:origin x="96" y="264"/>
      </p:cViewPr>
      <p:guideLst>
        <p:guide orient="horz" pos="463"/>
        <p:guide orient="horz" pos="3003"/>
        <p:guide orient="horz" pos="2754"/>
        <p:guide orient="horz" pos="237"/>
        <p:guide pos="226"/>
        <p:guide pos="5534"/>
        <p:guide pos="2767"/>
        <p:guide pos="2993"/>
        <p:guide pos="453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font" Target="fonts/font2.fntdata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B34A-3C33-4A7B-A7A9-A7003F1CE8C5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D8F-CDA7-4C32-AA3C-B473B28B67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353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B34A-3C33-4A7B-A7A9-A7003F1CE8C5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D8F-CDA7-4C32-AA3C-B473B28B67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328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B34A-3C33-4A7B-A7A9-A7003F1CE8C5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D8F-CDA7-4C32-AA3C-B473B28B67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994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B34A-3C33-4A7B-A7A9-A7003F1CE8C5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D8F-CDA7-4C32-AA3C-B473B28B67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948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B34A-3C33-4A7B-A7A9-A7003F1CE8C5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D8F-CDA7-4C32-AA3C-B473B28B67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995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B34A-3C33-4A7B-A7A9-A7003F1CE8C5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D8F-CDA7-4C32-AA3C-B473B28B67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482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B34A-3C33-4A7B-A7A9-A7003F1CE8C5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D8F-CDA7-4C32-AA3C-B473B28B67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451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B34A-3C33-4A7B-A7A9-A7003F1CE8C5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D8F-CDA7-4C32-AA3C-B473B28B67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9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B34A-3C33-4A7B-A7A9-A7003F1CE8C5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D8F-CDA7-4C32-AA3C-B473B28B67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276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B34A-3C33-4A7B-A7A9-A7003F1CE8C5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D8F-CDA7-4C32-AA3C-B473B28B67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345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B34A-3C33-4A7B-A7A9-A7003F1CE8C5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6D8F-CDA7-4C32-AA3C-B473B28B67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02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8B34A-3C33-4A7B-A7A9-A7003F1CE8C5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D6D8F-CDA7-4C32-AA3C-B473B28B67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541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34.xml"/><Relationship Id="rId2" Type="http://schemas.openxmlformats.org/officeDocument/2006/relationships/slide" Target="slide10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104.xml"/><Relationship Id="rId2" Type="http://schemas.openxmlformats.org/officeDocument/2006/relationships/slide" Target="slide1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slide" Target="slide10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7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slide" Target="slide10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1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16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17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1.xml"/><Relationship Id="rId13" Type="http://schemas.openxmlformats.org/officeDocument/2006/relationships/slide" Target="slide66.xml"/><Relationship Id="rId18" Type="http://schemas.openxmlformats.org/officeDocument/2006/relationships/slide" Target="slide55.xml"/><Relationship Id="rId26" Type="http://schemas.openxmlformats.org/officeDocument/2006/relationships/slide" Target="slide8.xml"/><Relationship Id="rId3" Type="http://schemas.openxmlformats.org/officeDocument/2006/relationships/slide" Target="slide109.xml"/><Relationship Id="rId21" Type="http://schemas.openxmlformats.org/officeDocument/2006/relationships/slide" Target="slide43.xml"/><Relationship Id="rId7" Type="http://schemas.openxmlformats.org/officeDocument/2006/relationships/slide" Target="slide97.xml"/><Relationship Id="rId12" Type="http://schemas.openxmlformats.org/officeDocument/2006/relationships/slide" Target="slide62.xml"/><Relationship Id="rId17" Type="http://schemas.openxmlformats.org/officeDocument/2006/relationships/slide" Target="slide58.xml"/><Relationship Id="rId25" Type="http://schemas.openxmlformats.org/officeDocument/2006/relationships/slide" Target="slide28.xml"/><Relationship Id="rId2" Type="http://schemas.openxmlformats.org/officeDocument/2006/relationships/image" Target="../media/image5.png"/><Relationship Id="rId16" Type="http://schemas.openxmlformats.org/officeDocument/2006/relationships/slide" Target="slide78.xml"/><Relationship Id="rId20" Type="http://schemas.openxmlformats.org/officeDocument/2006/relationships/slide" Target="slide39.xml"/><Relationship Id="rId29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3.xml"/><Relationship Id="rId11" Type="http://schemas.openxmlformats.org/officeDocument/2006/relationships/slide" Target="slide82.xml"/><Relationship Id="rId24" Type="http://schemas.openxmlformats.org/officeDocument/2006/relationships/slide" Target="slide31.xml"/><Relationship Id="rId32" Type="http://schemas.openxmlformats.org/officeDocument/2006/relationships/image" Target="../media/image3.png"/><Relationship Id="rId5" Type="http://schemas.openxmlformats.org/officeDocument/2006/relationships/slide" Target="slide89.xml"/><Relationship Id="rId15" Type="http://schemas.openxmlformats.org/officeDocument/2006/relationships/slide" Target="slide74.xml"/><Relationship Id="rId23" Type="http://schemas.openxmlformats.org/officeDocument/2006/relationships/slide" Target="slide51.xml"/><Relationship Id="rId28" Type="http://schemas.openxmlformats.org/officeDocument/2006/relationships/slide" Target="slide16.xml"/><Relationship Id="rId10" Type="http://schemas.openxmlformats.org/officeDocument/2006/relationships/slide" Target="slide85.xml"/><Relationship Id="rId19" Type="http://schemas.openxmlformats.org/officeDocument/2006/relationships/slide" Target="slide35.xml"/><Relationship Id="rId31" Type="http://schemas.openxmlformats.org/officeDocument/2006/relationships/slide" Target="slide4.xml"/><Relationship Id="rId4" Type="http://schemas.openxmlformats.org/officeDocument/2006/relationships/image" Target="../media/image6.png"/><Relationship Id="rId9" Type="http://schemas.openxmlformats.org/officeDocument/2006/relationships/slide" Target="slide105.xml"/><Relationship Id="rId14" Type="http://schemas.openxmlformats.org/officeDocument/2006/relationships/slide" Target="slide70.xml"/><Relationship Id="rId22" Type="http://schemas.openxmlformats.org/officeDocument/2006/relationships/slide" Target="slide47.xml"/><Relationship Id="rId27" Type="http://schemas.openxmlformats.org/officeDocument/2006/relationships/slide" Target="slide12.xml"/><Relationship Id="rId30" Type="http://schemas.openxmlformats.org/officeDocument/2006/relationships/slide" Target="slide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18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20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21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22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u.wikipedia.org/wiki/%D0%9A%D0%BE%D0%BD%D1%81%D1%82%D0%B8%D1%82%D1%83%D1%86%D0%B8%D1%8F_%D0%A0%D0%BE%D1%81%D1%81%D0%B8%D0%B9%D1%81%D0%BA%D0%BE%D0%B9_%D0%A4%D0%B5%D0%B4%D0%B5%D1%80%D0%B0%D1%86%D0%B8%D0%B8" TargetMode="Externa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slide" Target="slide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ru.wikipedia.org/wiki/%D0%9F%D0%BE%D0%B4%D0%B2%D0%BE%D0%B4%D0%BD%D0%B0%D1%8F_%D0%BB%D0%BE%D0%B4%D0%BA%D0%B0" TargetMode="External"/><Relationship Id="rId7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%D0%9E%D1%80%D0%B4%D0%B5%D0%BD_%D0%9A%D1%80%D0%B0%D1%81%D0%BD%D0%BE%D0%B3%D0%BE_%D0%97%D0%BD%D0%B0%D0%BC%D0%B5%D0%BD%D0%B8" TargetMode="External"/><Relationship Id="rId5" Type="http://schemas.openxmlformats.org/officeDocument/2006/relationships/hyperlink" Target="https://ru.wikipedia.org/wiki/%D0%92%D0%B5%D0%BB%D0%B8%D0%BA%D0%B0%D1%8F_%D0%9E%D1%82%D0%B5%D1%87%D0%B5%D1%81%D1%82%D0%B2%D0%B5%D0%BD%D0%BD%D0%B0%D1%8F_%D0%B2%D0%BE%D0%B9%D0%BD%D0%B0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ru.wikipedia.org/wiki/%D0%A1%D0%A1%D0%A1%D0%A0" TargetMode="External"/><Relationship Id="rId9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A1%D0%A1%D0%A0" TargetMode="External"/><Relationship Id="rId3" Type="http://schemas.openxmlformats.org/officeDocument/2006/relationships/slide" Target="slide3.xml"/><Relationship Id="rId7" Type="http://schemas.openxmlformats.org/officeDocument/2006/relationships/hyperlink" Target="https://ru.wikipedia.org/wiki/%D0%9F%D0%BE%D0%B4%D0%B2%D0%BE%D0%B4%D0%BD%D0%B0%D1%8F_%D0%BB%D0%BE%D0%B4%D0%BA%D0%B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11.png"/><Relationship Id="rId10" Type="http://schemas.openxmlformats.org/officeDocument/2006/relationships/hyperlink" Target="https://ru.wikipedia.org/wiki/%D0%9E%D1%80%D0%B4%D0%B5%D0%BD_%D0%9A%D1%80%D0%B0%D1%81%D0%BD%D0%BE%D0%B3%D0%BE_%D0%97%D0%BD%D0%B0%D0%BC%D0%B5%D0%BD%D0%B8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ru.wikipedia.org/wiki/%D0%92%D0%B5%D0%BB%D0%B8%D0%BA%D0%B0%D1%8F_%D0%9E%D1%82%D0%B5%D1%87%D0%B5%D1%81%D1%82%D0%B2%D0%B5%D0%BD%D0%BD%D0%B0%D1%8F_%D0%B2%D0%BE%D0%B9%D0%BD%D0%B0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124.xml"/><Relationship Id="rId2" Type="http://schemas.openxmlformats.org/officeDocument/2006/relationships/slide" Target="slide5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125.xml"/><Relationship Id="rId2" Type="http://schemas.openxmlformats.org/officeDocument/2006/relationships/slide" Target="slide6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slide" Target="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2" Type="http://schemas.openxmlformats.org/officeDocument/2006/relationships/slide" Target="slide6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slide" Target="slide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slide" Target="slide7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slide" Target="slide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128.xml"/><Relationship Id="rId2" Type="http://schemas.openxmlformats.org/officeDocument/2006/relationships/slide" Target="slide7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slide" Target="slide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129.xml"/><Relationship Id="rId2" Type="http://schemas.openxmlformats.org/officeDocument/2006/relationships/slide" Target="slide7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slide" Target="slide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130.xml"/><Relationship Id="rId2" Type="http://schemas.openxmlformats.org/officeDocument/2006/relationships/slide" Target="slide8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slide" Target="slide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slide" Target="slide9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slide" Target="slide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132.xml"/><Relationship Id="rId2" Type="http://schemas.openxmlformats.org/officeDocument/2006/relationships/slide" Target="slide9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slide" Target="slide9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133.xml"/><Relationship Id="rId2" Type="http://schemas.openxmlformats.org/officeDocument/2006/relationships/slide" Target="slide9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.png"/><Relationship Id="rId4" Type="http://schemas.openxmlformats.org/officeDocument/2006/relationships/image" Target="../media/image34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slide" Target="slide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" name="Рисунок 1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  <p:sp>
        <p:nvSpPr>
          <p:cNvPr id="175" name="Скругленный прямоугольник 174">
            <a:hlinkClick r:id="rId4" action="ppaction://hlinksldjump"/>
          </p:cNvPr>
          <p:cNvSpPr/>
          <p:nvPr/>
        </p:nvSpPr>
        <p:spPr>
          <a:xfrm>
            <a:off x="1214970" y="2571750"/>
            <a:ext cx="2681807" cy="67460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27000" dist="1905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360000" bIns="180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Начать игру</a:t>
            </a:r>
          </a:p>
        </p:txBody>
      </p:sp>
      <p:sp>
        <p:nvSpPr>
          <p:cNvPr id="176" name="TextBox 175">
            <a:hlinkClick r:id="rId5" action="ppaction://hlinksldjump"/>
          </p:cNvPr>
          <p:cNvSpPr txBox="1"/>
          <p:nvPr/>
        </p:nvSpPr>
        <p:spPr>
          <a:xfrm>
            <a:off x="1753409" y="3635215"/>
            <a:ext cx="1604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Правила игры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9137" y="628184"/>
            <a:ext cx="36734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5000" dirty="0" smtClean="0">
                <a:solidFill>
                  <a:schemeClr val="bg1"/>
                </a:solidFill>
                <a:latin typeface="+mj-lt"/>
              </a:rPr>
              <a:t>Танковый</a:t>
            </a:r>
          </a:p>
          <a:p>
            <a:pPr algn="ctr" defTabSz="914377"/>
            <a:r>
              <a:rPr lang="ru-RU" sz="5000" dirty="0" smtClean="0">
                <a:solidFill>
                  <a:schemeClr val="bg1"/>
                </a:solidFill>
                <a:latin typeface="+mj-lt"/>
              </a:rPr>
              <a:t>биатлон</a:t>
            </a:r>
            <a:endParaRPr lang="ru-RU" sz="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978934" y="803927"/>
            <a:ext cx="3535646" cy="3535646"/>
          </a:xfrm>
          <a:prstGeom prst="ellipse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920315" y="3280914"/>
            <a:ext cx="3535646" cy="63318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175" y="1170607"/>
            <a:ext cx="3971927" cy="23410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3050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2412000" y="4500"/>
            <a:ext cx="4320000" cy="730513"/>
            <a:chOff x="2412000" y="4499"/>
            <a:chExt cx="4320000" cy="730513"/>
          </a:xfrm>
          <a:solidFill>
            <a:srgbClr val="C00000"/>
          </a:solidFill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36936" y="107151"/>
              <a:ext cx="2270173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+mj-lt"/>
                </a:rPr>
                <a:t>Вы промахнулись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719138" y="2358904"/>
            <a:ext cx="3673475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КАЗАРМА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117191" y="1245004"/>
            <a:ext cx="2943456" cy="2653492"/>
            <a:chOff x="5481407" y="1092465"/>
            <a:chExt cx="2943456" cy="2653492"/>
          </a:xfrm>
        </p:grpSpPr>
        <p:sp>
          <p:nvSpPr>
            <p:cNvPr id="18" name="Скругленный прямоугольник 17">
              <a:hlinkClick r:id="rId3" action="ppaction://hlinksldjump"/>
            </p:cNvPr>
            <p:cNvSpPr/>
            <p:nvPr/>
          </p:nvSpPr>
          <p:spPr>
            <a:xfrm>
              <a:off x="5852788" y="3192011"/>
              <a:ext cx="2195513" cy="553946"/>
            </a:xfrm>
            <a:prstGeom prst="roundRect">
              <a:avLst/>
            </a:prstGeom>
            <a:solidFill>
              <a:srgbClr val="75803A"/>
            </a:solidFill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26000" rIns="180000" bIns="126000" rtlCol="0" anchor="ctr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+mj-lt"/>
                </a:rPr>
                <a:t>Вернуться назад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481407" y="1092465"/>
              <a:ext cx="2943456" cy="2068418"/>
              <a:chOff x="5160262" y="1394012"/>
              <a:chExt cx="2943456" cy="2068418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5267325" y="3280914"/>
                <a:ext cx="2724150" cy="62361"/>
              </a:xfrm>
              <a:prstGeom prst="ellipse">
                <a:avLst/>
              </a:prstGeom>
              <a:solidFill>
                <a:srgbClr val="7580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5160262" y="1394012"/>
                <a:ext cx="2943456" cy="2068418"/>
                <a:chOff x="7264118" y="3837082"/>
                <a:chExt cx="1859094" cy="1306418"/>
              </a:xfrm>
            </p:grpSpPr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4118" y="4047742"/>
                  <a:ext cx="1859094" cy="1095758"/>
                </a:xfrm>
                <a:prstGeom prst="rect">
                  <a:avLst/>
                </a:prstGeom>
              </p:spPr>
            </p:pic>
            <p:pic>
              <p:nvPicPr>
                <p:cNvPr id="3074" name="Picture 2" descr="Картинки по запросу Огонь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0823" y="3837082"/>
                  <a:ext cx="1044764" cy="6540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41558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5000"/>
              </a:lnSpc>
            </a:pPr>
            <a:r>
              <a:rPr lang="ru-RU" sz="1400" dirty="0" smtClean="0">
                <a:solidFill>
                  <a:prstClr val="black"/>
                </a:solidFill>
              </a:rPr>
              <a:t>           Лимон и  Гранат. </a:t>
            </a:r>
          </a:p>
          <a:p>
            <a:pPr>
              <a:lnSpc>
                <a:spcPct val="125000"/>
              </a:lnSpc>
            </a:pPr>
            <a:r>
              <a:rPr lang="ru-RU" sz="1400" dirty="0" smtClean="0">
                <a:solidFill>
                  <a:prstClr val="black"/>
                </a:solidFill>
              </a:rPr>
              <a:t>           Русскую гранату Ф-1 называют «Лимонка».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4" descr="Картинки по запросу Салю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62" y="658094"/>
            <a:ext cx="1822072" cy="1721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артинки по запросу Салю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05" y="1223536"/>
            <a:ext cx="1310333" cy="1237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12000" y="0"/>
            <a:ext cx="4320000" cy="730513"/>
            <a:chOff x="2412000" y="4499"/>
            <a:chExt cx="4320000" cy="730513"/>
          </a:xfrm>
          <a:solidFill>
            <a:srgbClr val="00B050"/>
          </a:solidFill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5219" y="107151"/>
              <a:ext cx="2393605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Точное попадание</a:t>
              </a: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0649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73" name="Скругленный прямоугольник 72">
            <a:hlinkClick r:id="rId2" action="ppaction://hlinksldjump"/>
          </p:cNvPr>
          <p:cNvSpPr/>
          <p:nvPr/>
        </p:nvSpPr>
        <p:spPr>
          <a:xfrm>
            <a:off x="5954713" y="4213317"/>
            <a:ext cx="2830512" cy="553946"/>
          </a:xfrm>
          <a:prstGeom prst="roundRect">
            <a:avLst/>
          </a:prstGeom>
          <a:solidFill>
            <a:srgbClr val="75803A">
              <a:alpha val="65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Зарядить подсказки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58775" y="2263973"/>
            <a:ext cx="4033838" cy="615553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Каким качеством прославился герой сказки «Каша из топора» ?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8" name="Скругленный прямоугольник 77">
            <a:hlinkClick r:id="rId3" action="ppaction://hlinksldjump"/>
          </p:cNvPr>
          <p:cNvSpPr/>
          <p:nvPr/>
        </p:nvSpPr>
        <p:spPr>
          <a:xfrm>
            <a:off x="3656012" y="4213317"/>
            <a:ext cx="1831976" cy="553946"/>
          </a:xfrm>
          <a:prstGeom prst="roundRect">
            <a:avLst/>
          </a:prstGeom>
          <a:solidFill>
            <a:srgbClr val="C00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Огонь!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  <p:pic>
        <p:nvPicPr>
          <p:cNvPr id="10" name="Рисунок 9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3086" y="1266091"/>
            <a:ext cx="4182100" cy="2352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9501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5196749" y="1078139"/>
            <a:ext cx="3588475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Храбростью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0" name="Скругленный прямоугольник 9">
            <a:hlinkClick r:id="rId2" action="ppaction://hlinksldjump"/>
          </p:cNvPr>
          <p:cNvSpPr/>
          <p:nvPr/>
        </p:nvSpPr>
        <p:spPr>
          <a:xfrm>
            <a:off x="5196750" y="1889231"/>
            <a:ext cx="3588474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Трудолюбием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5196750" y="3511415"/>
            <a:ext cx="3588474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Наглостью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5196749" y="2700323"/>
            <a:ext cx="3588475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Смекалкой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8775" y="2122044"/>
            <a:ext cx="4033838" cy="899413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Каким качеством прославился герой сказки «Каша из топора» ?</a:t>
            </a:r>
          </a:p>
          <a:p>
            <a:pPr>
              <a:lnSpc>
                <a:spcPct val="125000"/>
              </a:lnSpc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0939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412000" y="4500"/>
            <a:ext cx="4320000" cy="730513"/>
            <a:chOff x="2412000" y="4499"/>
            <a:chExt cx="4320000" cy="730513"/>
          </a:xfrm>
          <a:solidFill>
            <a:srgbClr val="C00000"/>
          </a:solidFill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36936" y="107151"/>
              <a:ext cx="2270173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Вы промахнулись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719138" y="2394361"/>
            <a:ext cx="3673475" cy="354777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000" dirty="0" smtClean="0">
                <a:solidFill>
                  <a:prstClr val="black"/>
                </a:solidFill>
              </a:rPr>
              <a:t>Смекалкой</a:t>
            </a:r>
            <a:endParaRPr lang="ru-RU" sz="2000" dirty="0">
              <a:solidFill>
                <a:prstClr val="black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117191" y="1245004"/>
            <a:ext cx="2943456" cy="2653492"/>
            <a:chOff x="5481407" y="1092465"/>
            <a:chExt cx="2943456" cy="2653492"/>
          </a:xfrm>
        </p:grpSpPr>
        <p:sp>
          <p:nvSpPr>
            <p:cNvPr id="18" name="Скругленный прямоугольник 17">
              <a:hlinkClick r:id="rId3" action="ppaction://hlinksldjump"/>
            </p:cNvPr>
            <p:cNvSpPr/>
            <p:nvPr/>
          </p:nvSpPr>
          <p:spPr>
            <a:xfrm>
              <a:off x="5852788" y="3192011"/>
              <a:ext cx="2195513" cy="553946"/>
            </a:xfrm>
            <a:prstGeom prst="roundRect">
              <a:avLst/>
            </a:prstGeom>
            <a:solidFill>
              <a:srgbClr val="75803A"/>
            </a:solidFill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26000" rIns="180000" bIns="126000" rtlCol="0" anchor="ctr">
              <a:spAutoFit/>
            </a:bodyPr>
            <a:lstStyle/>
            <a:p>
              <a:pPr algn="ctr"/>
              <a:r>
                <a:rPr lang="ru-RU" sz="1600" dirty="0">
                  <a:solidFill>
                    <a:prstClr val="white"/>
                  </a:solidFill>
                  <a:latin typeface="Roboto Slab"/>
                </a:rPr>
                <a:t>Вернуться назад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481407" y="1092465"/>
              <a:ext cx="2943456" cy="2068418"/>
              <a:chOff x="5160262" y="1394012"/>
              <a:chExt cx="2943456" cy="2068418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5267325" y="3280914"/>
                <a:ext cx="2724150" cy="62361"/>
              </a:xfrm>
              <a:prstGeom prst="ellipse">
                <a:avLst/>
              </a:prstGeom>
              <a:solidFill>
                <a:srgbClr val="7580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5160262" y="1394012"/>
                <a:ext cx="2943456" cy="2068418"/>
                <a:chOff x="7264118" y="3837082"/>
                <a:chExt cx="1859094" cy="1306418"/>
              </a:xfrm>
            </p:grpSpPr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4118" y="4047742"/>
                  <a:ext cx="1859094" cy="1095758"/>
                </a:xfrm>
                <a:prstGeom prst="rect">
                  <a:avLst/>
                </a:prstGeom>
              </p:spPr>
            </p:pic>
            <p:pic>
              <p:nvPicPr>
                <p:cNvPr id="3074" name="Picture 2" descr="Картинки по запросу Огонь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0823" y="3837082"/>
                  <a:ext cx="1044764" cy="6540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1824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4" descr="Картинки по запросу Салю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62" y="658094"/>
            <a:ext cx="1822072" cy="1721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артинки по запросу Салю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05" y="1223536"/>
            <a:ext cx="1310333" cy="1237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12000" y="0"/>
            <a:ext cx="4320000" cy="730513"/>
            <a:chOff x="2412000" y="4499"/>
            <a:chExt cx="4320000" cy="730513"/>
          </a:xfrm>
          <a:solidFill>
            <a:srgbClr val="00B050"/>
          </a:solidFill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5219" y="107151"/>
              <a:ext cx="2393605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Точное попадание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719138" y="2358903"/>
            <a:ext cx="3673475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Смекалкой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12872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73" name="Скругленный прямоугольник 72">
            <a:hlinkClick r:id="rId2" action="ppaction://hlinksldjump"/>
          </p:cNvPr>
          <p:cNvSpPr/>
          <p:nvPr/>
        </p:nvSpPr>
        <p:spPr>
          <a:xfrm>
            <a:off x="5954713" y="4213317"/>
            <a:ext cx="2830512" cy="553946"/>
          </a:xfrm>
          <a:prstGeom prst="roundRect">
            <a:avLst/>
          </a:prstGeom>
          <a:solidFill>
            <a:srgbClr val="75803A">
              <a:alpha val="65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Зарядить подсказки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58775" y="1648422"/>
            <a:ext cx="4033838" cy="1846659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Этот </a:t>
            </a:r>
            <a:r>
              <a:rPr lang="ru-RU" sz="1600" dirty="0" smtClean="0">
                <a:solidFill>
                  <a:prstClr val="black"/>
                </a:solidFill>
              </a:rPr>
              <a:t>военная профессия связана со скрытным маскировочным нахождением стрелка в любом месте. О ком идет речь? Название произошло от названия этой птички на английском языке.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8" name="Скругленный прямоугольник 77">
            <a:hlinkClick r:id="rId3" action="ppaction://hlinksldjump"/>
          </p:cNvPr>
          <p:cNvSpPr/>
          <p:nvPr/>
        </p:nvSpPr>
        <p:spPr>
          <a:xfrm>
            <a:off x="3656012" y="4213317"/>
            <a:ext cx="1831976" cy="553946"/>
          </a:xfrm>
          <a:prstGeom prst="roundRect">
            <a:avLst/>
          </a:prstGeom>
          <a:solidFill>
            <a:srgbClr val="C00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Огонь!</a:t>
            </a:r>
          </a:p>
        </p:txBody>
      </p:sp>
      <p:pic>
        <p:nvPicPr>
          <p:cNvPr id="41986" name="Picture 2" descr="Картинки по запросу снайп птиц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754" r="11199"/>
          <a:stretch/>
        </p:blipFill>
        <p:spPr bwMode="auto">
          <a:xfrm>
            <a:off x="5298141" y="1027161"/>
            <a:ext cx="2669522" cy="2724010"/>
          </a:xfrm>
          <a:prstGeom prst="flowChartConnector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5744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5196750" y="1078139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Снайпер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5196750" y="1889231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Офицер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5196750" y="3511415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Рядовой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5196750" y="2700323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Разведчик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8775" y="1506490"/>
            <a:ext cx="4033838" cy="2130520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Этот военная профессия связана со скрытным маскировочным нахождением стрелка в любом месте. О ком идет речь? Название произошло от названия этой птички на английском языке.</a:t>
            </a:r>
          </a:p>
          <a:p>
            <a:pPr>
              <a:lnSpc>
                <a:spcPct val="125000"/>
              </a:lnSpc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1267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412000" y="4500"/>
            <a:ext cx="4320000" cy="730513"/>
            <a:chOff x="2412000" y="4499"/>
            <a:chExt cx="4320000" cy="730513"/>
          </a:xfrm>
          <a:solidFill>
            <a:srgbClr val="C00000"/>
          </a:solidFill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36936" y="107151"/>
              <a:ext cx="2270173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Вы промахнулись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719138" y="1888230"/>
            <a:ext cx="3673475" cy="1367041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Снайпер.</a:t>
            </a:r>
          </a:p>
          <a:p>
            <a:pPr>
              <a:lnSpc>
                <a:spcPct val="125000"/>
              </a:lnSpc>
            </a:pPr>
            <a:endParaRPr lang="ru-RU" sz="1200" dirty="0" smtClean="0">
              <a:solidFill>
                <a:prstClr val="black"/>
              </a:solidFill>
            </a:endParaRPr>
          </a:p>
          <a:p>
            <a:pPr>
              <a:lnSpc>
                <a:spcPct val="125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По-английски </a:t>
            </a:r>
            <a:r>
              <a:rPr lang="ru-RU" sz="1200" dirty="0">
                <a:solidFill>
                  <a:prstClr val="black"/>
                </a:solidFill>
              </a:rPr>
              <a:t>небольшая птичка бекас называется </a:t>
            </a:r>
            <a:r>
              <a:rPr lang="ru-RU" sz="1200" dirty="0" err="1">
                <a:solidFill>
                  <a:prstClr val="black"/>
                </a:solidFill>
              </a:rPr>
              <a:t>snipe</a:t>
            </a:r>
            <a:r>
              <a:rPr lang="ru-RU" sz="1200" dirty="0">
                <a:solidFill>
                  <a:prstClr val="black"/>
                </a:solidFill>
              </a:rPr>
              <a:t>. Тех, кому удавалось подстрелить заветную птицу из обычного кремниевого ружья, называли снайперами.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117191" y="1245004"/>
            <a:ext cx="2943456" cy="2653492"/>
            <a:chOff x="5481407" y="1092465"/>
            <a:chExt cx="2943456" cy="2653492"/>
          </a:xfrm>
        </p:grpSpPr>
        <p:sp>
          <p:nvSpPr>
            <p:cNvPr id="18" name="Скругленный прямоугольник 17">
              <a:hlinkClick r:id="rId3" action="ppaction://hlinksldjump"/>
            </p:cNvPr>
            <p:cNvSpPr/>
            <p:nvPr/>
          </p:nvSpPr>
          <p:spPr>
            <a:xfrm>
              <a:off x="5852788" y="3192011"/>
              <a:ext cx="2195513" cy="553946"/>
            </a:xfrm>
            <a:prstGeom prst="roundRect">
              <a:avLst/>
            </a:prstGeom>
            <a:solidFill>
              <a:srgbClr val="75803A"/>
            </a:solidFill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26000" rIns="180000" bIns="126000" rtlCol="0" anchor="ctr">
              <a:spAutoFit/>
            </a:bodyPr>
            <a:lstStyle/>
            <a:p>
              <a:pPr algn="ctr"/>
              <a:r>
                <a:rPr lang="ru-RU" sz="1600" dirty="0">
                  <a:solidFill>
                    <a:prstClr val="white"/>
                  </a:solidFill>
                  <a:latin typeface="Roboto Slab"/>
                </a:rPr>
                <a:t>Вернуться назад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481407" y="1092465"/>
              <a:ext cx="2943456" cy="2068418"/>
              <a:chOff x="5160262" y="1394012"/>
              <a:chExt cx="2943456" cy="2068418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5267325" y="3280914"/>
                <a:ext cx="2724150" cy="62361"/>
              </a:xfrm>
              <a:prstGeom prst="ellipse">
                <a:avLst/>
              </a:prstGeom>
              <a:solidFill>
                <a:srgbClr val="7580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5160262" y="1394012"/>
                <a:ext cx="2943456" cy="2068418"/>
                <a:chOff x="7264118" y="3837082"/>
                <a:chExt cx="1859094" cy="1306418"/>
              </a:xfrm>
            </p:grpSpPr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4118" y="4047742"/>
                  <a:ext cx="1859094" cy="1095758"/>
                </a:xfrm>
                <a:prstGeom prst="rect">
                  <a:avLst/>
                </a:prstGeom>
              </p:spPr>
            </p:pic>
            <p:pic>
              <p:nvPicPr>
                <p:cNvPr id="3074" name="Picture 2" descr="Картинки по запросу Огонь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0823" y="3837082"/>
                  <a:ext cx="1044764" cy="6540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4762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9138" y="1888229"/>
            <a:ext cx="3673475" cy="1367041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dirty="0">
                <a:solidFill>
                  <a:prstClr val="black"/>
                </a:solidFill>
              </a:rPr>
              <a:t>Снайпер.</a:t>
            </a:r>
          </a:p>
          <a:p>
            <a:pPr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  <a:p>
            <a:pPr>
              <a:lnSpc>
                <a:spcPct val="125000"/>
              </a:lnSpc>
            </a:pPr>
            <a:r>
              <a:rPr lang="ru-RU" sz="1200" dirty="0">
                <a:solidFill>
                  <a:prstClr val="black"/>
                </a:solidFill>
              </a:rPr>
              <a:t>По-английски небольшая птичка бекас называется </a:t>
            </a:r>
            <a:r>
              <a:rPr lang="ru-RU" sz="1200" dirty="0" err="1">
                <a:solidFill>
                  <a:prstClr val="black"/>
                </a:solidFill>
              </a:rPr>
              <a:t>snipe</a:t>
            </a:r>
            <a:r>
              <a:rPr lang="ru-RU" sz="1200" dirty="0">
                <a:solidFill>
                  <a:prstClr val="black"/>
                </a:solidFill>
              </a:rPr>
              <a:t>. Тех, кому удавалось подстрелить заветную птицу из обычного кремниевого ружья, называли снайперами.</a:t>
            </a: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4" descr="Картинки по запросу Салю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62" y="658094"/>
            <a:ext cx="1822072" cy="1721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артинки по запросу Салю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05" y="1223536"/>
            <a:ext cx="1310333" cy="1237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12000" y="0"/>
            <a:ext cx="4320000" cy="730513"/>
            <a:chOff x="2412000" y="4499"/>
            <a:chExt cx="4320000" cy="730513"/>
          </a:xfrm>
          <a:solidFill>
            <a:srgbClr val="00B050"/>
          </a:solidFill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5219" y="107151"/>
              <a:ext cx="2393605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Точное попадание</a:t>
              </a: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90145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60825" y="107152"/>
            <a:ext cx="32223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 smtClean="0">
                <a:solidFill>
                  <a:schemeClr val="bg1"/>
                </a:solidFill>
                <a:latin typeface="+mj-lt"/>
              </a:rPr>
              <a:t>Финальный выстрел</a:t>
            </a:r>
            <a:endParaRPr lang="ru-RU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9137" y="2263977"/>
            <a:ext cx="3673475" cy="615553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Против какой страны воевал СССР в Великой Отечественной войне?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>
            <a:hlinkClick r:id="rId3" action="ppaction://hlinksldjump"/>
          </p:cNvPr>
          <p:cNvSpPr/>
          <p:nvPr/>
        </p:nvSpPr>
        <p:spPr>
          <a:xfrm>
            <a:off x="3656012" y="3862436"/>
            <a:ext cx="1831976" cy="553946"/>
          </a:xfrm>
          <a:prstGeom prst="roundRect">
            <a:avLst/>
          </a:prstGeom>
          <a:solidFill>
            <a:srgbClr val="C00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+mj-lt"/>
              </a:rPr>
              <a:t>Огонь!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  <p:pic>
        <p:nvPicPr>
          <p:cNvPr id="14" name="Рисунок 13" descr="u_3dfd2ffef626d7751ee879dd9589de54_8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51121" y="1187450"/>
            <a:ext cx="2830960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01732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19138" y="2358903"/>
            <a:ext cx="3673475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КАЗАРМА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+mj-lt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4" descr="Картинки по запросу Салю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62" y="658094"/>
            <a:ext cx="1822072" cy="1721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артинки по запросу Салю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05" y="1223536"/>
            <a:ext cx="1310333" cy="1237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12000" y="0"/>
            <a:ext cx="4320000" cy="730513"/>
            <a:chOff x="2412000" y="4499"/>
            <a:chExt cx="4320000" cy="730513"/>
          </a:xfrm>
          <a:solidFill>
            <a:srgbClr val="00B050"/>
          </a:solidFill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5219" y="107151"/>
              <a:ext cx="2393605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+mj-lt"/>
                </a:rPr>
                <a:t>Точное попадание</a:t>
              </a: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6998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9765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9138" y="2287953"/>
            <a:ext cx="3673475" cy="567591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3200" dirty="0" smtClean="0">
                <a:solidFill>
                  <a:schemeClr val="tx1"/>
                </a:solidFill>
              </a:rPr>
              <a:t>Германия</a:t>
            </a:r>
            <a:endParaRPr lang="ru-RU" sz="3200" dirty="0" smtClean="0">
              <a:solidFill>
                <a:schemeClr val="tx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117191" y="1245004"/>
            <a:ext cx="2943456" cy="2653492"/>
            <a:chOff x="5481407" y="1092465"/>
            <a:chExt cx="2943456" cy="2653492"/>
          </a:xfrm>
        </p:grpSpPr>
        <p:sp>
          <p:nvSpPr>
            <p:cNvPr id="18" name="Скругленный прямоугольник 17">
              <a:hlinkClick r:id="rId3" action="ppaction://hlinksldjump"/>
            </p:cNvPr>
            <p:cNvSpPr/>
            <p:nvPr/>
          </p:nvSpPr>
          <p:spPr>
            <a:xfrm>
              <a:off x="5852788" y="3192011"/>
              <a:ext cx="2195513" cy="553946"/>
            </a:xfrm>
            <a:prstGeom prst="roundRect">
              <a:avLst/>
            </a:prstGeom>
            <a:solidFill>
              <a:srgbClr val="75803A"/>
            </a:solidFill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26000" rIns="180000" bIns="126000" rtlCol="0" anchor="ctr">
              <a:spAutoFit/>
            </a:bodyPr>
            <a:lstStyle/>
            <a:p>
              <a:pPr algn="ctr"/>
              <a:r>
                <a:rPr lang="ru-RU" sz="1600" dirty="0">
                  <a:solidFill>
                    <a:prstClr val="white"/>
                  </a:solidFill>
                  <a:latin typeface="Roboto Slab"/>
                </a:rPr>
                <a:t>Вернуться назад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481407" y="1092465"/>
              <a:ext cx="2943456" cy="2068418"/>
              <a:chOff x="5160262" y="1394012"/>
              <a:chExt cx="2943456" cy="2068418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5267325" y="3280914"/>
                <a:ext cx="2724150" cy="62361"/>
              </a:xfrm>
              <a:prstGeom prst="ellipse">
                <a:avLst/>
              </a:prstGeom>
              <a:solidFill>
                <a:srgbClr val="7580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5160262" y="1394012"/>
                <a:ext cx="2943456" cy="2068418"/>
                <a:chOff x="7264118" y="3837082"/>
                <a:chExt cx="1859094" cy="1306418"/>
              </a:xfrm>
            </p:grpSpPr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4118" y="4047742"/>
                  <a:ext cx="1859094" cy="1095758"/>
                </a:xfrm>
                <a:prstGeom prst="rect">
                  <a:avLst/>
                </a:prstGeom>
              </p:spPr>
            </p:pic>
            <p:pic>
              <p:nvPicPr>
                <p:cNvPr id="3074" name="Picture 2" descr="Картинки по запросу Огонь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0823" y="3837082"/>
                  <a:ext cx="1044764" cy="6540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23" name="Прямоугольник с двумя скругленными соседними углами 2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97085" y="107152"/>
            <a:ext cx="29498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Правильный ответ</a:t>
            </a:r>
            <a:endParaRPr lang="ru-RU" sz="2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486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9138" y="2287954"/>
            <a:ext cx="3673475" cy="567591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3200" dirty="0" smtClean="0">
                <a:solidFill>
                  <a:prstClr val="black"/>
                </a:solidFill>
              </a:rPr>
              <a:t>Германия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4" descr="Картинки по запросу Салю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62" y="658094"/>
            <a:ext cx="1822072" cy="1721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артинки по запросу Салю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05" y="1223536"/>
            <a:ext cx="1310333" cy="1237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12000" y="0"/>
            <a:ext cx="4320000" cy="730513"/>
            <a:chOff x="2412000" y="4499"/>
            <a:chExt cx="4320000" cy="730513"/>
          </a:xfrm>
          <a:solidFill>
            <a:srgbClr val="00B050"/>
          </a:solidFill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5219" y="107151"/>
              <a:ext cx="2393605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 smtClean="0">
                  <a:solidFill>
                    <a:srgbClr val="F7F6F4"/>
                  </a:solidFill>
                  <a:latin typeface="Roboto Slab"/>
                </a:rPr>
                <a:t>Точное попадание</a:t>
              </a:r>
              <a:endParaRPr lang="ru-RU" sz="2200" dirty="0">
                <a:solidFill>
                  <a:srgbClr val="F7F6F4"/>
                </a:solidFill>
                <a:latin typeface="Roboto Slab"/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4157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9138" y="2358903"/>
            <a:ext cx="3673475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Ствол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97085" y="107152"/>
            <a:ext cx="29498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Правильный ответ</a:t>
            </a:r>
            <a:endParaRPr lang="ru-RU" sz="2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1042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19138" y="2358902"/>
            <a:ext cx="3673475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Казарма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7085" y="107152"/>
            <a:ext cx="29498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Правильный ответ</a:t>
            </a:r>
            <a:endParaRPr lang="ru-RU" sz="2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5463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80975" y="3238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19138" y="2358903"/>
            <a:ext cx="3673475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АК - 74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7085" y="107152"/>
            <a:ext cx="29498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Правильный ответ</a:t>
            </a:r>
            <a:endParaRPr lang="ru-RU" sz="2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3710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19138" y="2340917"/>
            <a:ext cx="3673475" cy="461665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Погоны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7085" y="107152"/>
            <a:ext cx="29498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Правильный ответ</a:t>
            </a:r>
            <a:endParaRPr lang="ru-RU" sz="2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1373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19138" y="2225502"/>
            <a:ext cx="3673475" cy="692497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Не воин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  <a:endParaRPr lang="ru-RU" sz="2400" b="1" dirty="0">
              <a:solidFill>
                <a:prstClr val="black"/>
              </a:solidFill>
            </a:endParaRPr>
          </a:p>
          <a:p>
            <a:pPr>
              <a:lnSpc>
                <a:spcPct val="125000"/>
              </a:lnSpc>
            </a:pP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7085" y="107152"/>
            <a:ext cx="29498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Правильный ответ</a:t>
            </a:r>
            <a:endParaRPr lang="ru-RU" sz="2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2940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19138" y="2387083"/>
            <a:ext cx="3673475" cy="369332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Плац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7085" y="107152"/>
            <a:ext cx="29498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Правильный ответ</a:t>
            </a:r>
            <a:endParaRPr lang="ru-RU" sz="2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1400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7085" y="107152"/>
            <a:ext cx="29498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Правильный ответ</a:t>
            </a:r>
            <a:endParaRPr lang="ru-RU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9138" y="2358903"/>
            <a:ext cx="3673475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Якорь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2104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7085" y="107152"/>
            <a:ext cx="29498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Правильный ответ</a:t>
            </a:r>
            <a:endParaRPr lang="ru-RU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9138" y="2225502"/>
            <a:ext cx="3673475" cy="692497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Недостатка еды, голода.</a:t>
            </a:r>
          </a:p>
          <a:p>
            <a:pPr>
              <a:lnSpc>
                <a:spcPct val="125000"/>
              </a:lnSpc>
            </a:pPr>
            <a:endParaRPr lang="ru-RU" sz="1200" dirty="0" smtClean="0">
              <a:solidFill>
                <a:prstClr val="black"/>
              </a:solidFill>
            </a:endParaRPr>
          </a:p>
          <a:p>
            <a:pPr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6668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73" name="Скругленный прямоугольник 72">
            <a:hlinkClick r:id="rId2" action="ppaction://hlinksldjump"/>
          </p:cNvPr>
          <p:cNvSpPr/>
          <p:nvPr/>
        </p:nvSpPr>
        <p:spPr>
          <a:xfrm>
            <a:off x="5954713" y="4213317"/>
            <a:ext cx="2830512" cy="553946"/>
          </a:xfrm>
          <a:prstGeom prst="roundRect">
            <a:avLst/>
          </a:prstGeom>
          <a:solidFill>
            <a:srgbClr val="75803A">
              <a:alpha val="65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Зарядить подсказки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58775" y="2110087"/>
            <a:ext cx="4033838" cy="923330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Всемирно известный автомат, русского конструктора, до сих состоит на вооружении Вооруженных Сил России.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8" name="Скругленный прямоугольник 77">
            <a:hlinkClick r:id="rId3" action="ppaction://hlinksldjump"/>
          </p:cNvPr>
          <p:cNvSpPr/>
          <p:nvPr/>
        </p:nvSpPr>
        <p:spPr>
          <a:xfrm>
            <a:off x="3656012" y="4213317"/>
            <a:ext cx="1831976" cy="553946"/>
          </a:xfrm>
          <a:prstGeom prst="roundRect">
            <a:avLst/>
          </a:prstGeom>
          <a:solidFill>
            <a:srgbClr val="C00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Огонь!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  <p:pic>
        <p:nvPicPr>
          <p:cNvPr id="11" name="Рисунок 10" descr="44c2b5c13c02b463a8a126002b2a107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2234" y="1492739"/>
            <a:ext cx="3572412" cy="22327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4285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7085" y="107152"/>
            <a:ext cx="29498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Правильный ответ</a:t>
            </a:r>
            <a:endParaRPr lang="ru-RU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9138" y="2529303"/>
            <a:ext cx="4505116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Рация</a:t>
            </a:r>
            <a:endParaRPr lang="ru-RU" sz="2400" dirty="0" smtClean="0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4281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7085" y="107152"/>
            <a:ext cx="29498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Правильный ответ</a:t>
            </a:r>
            <a:endParaRPr lang="ru-RU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9138" y="2340917"/>
            <a:ext cx="3673475" cy="461665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«Рота, подъём!»</a:t>
            </a:r>
            <a:endParaRPr lang="ru-RU" sz="1200" dirty="0" smtClean="0">
              <a:solidFill>
                <a:prstClr val="black"/>
              </a:solidFill>
            </a:endParaRPr>
          </a:p>
          <a:p>
            <a:pPr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33355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7085" y="107152"/>
            <a:ext cx="29498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Правильный ответ</a:t>
            </a:r>
            <a:endParaRPr lang="ru-RU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9138" y="2358903"/>
            <a:ext cx="3673475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Президент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РФ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7523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7085" y="107152"/>
            <a:ext cx="29498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Правильный ответ</a:t>
            </a:r>
            <a:endParaRPr lang="ru-RU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9138" y="2358903"/>
            <a:ext cx="3673475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«Щука»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2491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7085" y="107152"/>
            <a:ext cx="29498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Правильный ответ</a:t>
            </a:r>
            <a:endParaRPr lang="ru-RU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9138" y="2358903"/>
            <a:ext cx="3673475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Катюша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4551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7085" y="107152"/>
            <a:ext cx="29498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Правильный ответ</a:t>
            </a:r>
            <a:endParaRPr lang="ru-RU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9138" y="2358903"/>
            <a:ext cx="3673475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Окоп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  <a:endParaRPr lang="ru-RU" sz="2400" dirty="0" smtClean="0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0981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7085" y="107152"/>
            <a:ext cx="29498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Правильный ответ</a:t>
            </a:r>
            <a:endParaRPr lang="ru-RU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9138" y="1994668"/>
            <a:ext cx="3673475" cy="1154162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Конь.</a:t>
            </a:r>
          </a:p>
          <a:p>
            <a:pPr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  <a:p>
            <a:pPr>
              <a:lnSpc>
                <a:spcPct val="125000"/>
              </a:lnSpc>
            </a:pPr>
            <a:r>
              <a:rPr lang="ru-RU" sz="1200" dirty="0">
                <a:solidFill>
                  <a:prstClr val="black"/>
                </a:solidFill>
              </a:rPr>
              <a:t>Будёновцами в годы Гражданской войны называли бойцов Первой Конной армии, которой командовал С. М. Будённый</a:t>
            </a:r>
            <a:r>
              <a:rPr lang="ru-RU" sz="1200" dirty="0" smtClean="0">
                <a:solidFill>
                  <a:prstClr val="black"/>
                </a:solidFill>
              </a:rPr>
              <a:t>.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505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7085" y="107152"/>
            <a:ext cx="29498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Правильный ответ</a:t>
            </a:r>
            <a:endParaRPr lang="ru-RU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9138" y="2465310"/>
            <a:ext cx="3673475" cy="212879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Александр Матросов.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76499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7085" y="107152"/>
            <a:ext cx="29498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Правильный ответ</a:t>
            </a:r>
            <a:endParaRPr lang="ru-RU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9138" y="2358903"/>
            <a:ext cx="3673475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Ас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5379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7085" y="107152"/>
            <a:ext cx="29498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Правильный ответ</a:t>
            </a:r>
            <a:endParaRPr lang="ru-RU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9138" y="2054108"/>
            <a:ext cx="3673475" cy="1035283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800" dirty="0" smtClean="0">
                <a:solidFill>
                  <a:prstClr val="black"/>
                </a:solidFill>
              </a:rPr>
              <a:t>Парашют.</a:t>
            </a:r>
          </a:p>
          <a:p>
            <a:pPr>
              <a:lnSpc>
                <a:spcPct val="125000"/>
              </a:lnSpc>
            </a:pP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1486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5196749" y="1078139"/>
            <a:ext cx="3228113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АК - 74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5196749" y="1889231"/>
            <a:ext cx="3228113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ППШ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5196749" y="3511415"/>
            <a:ext cx="3228113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МАКСИМ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5196750" y="2700323"/>
            <a:ext cx="3228112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ППС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10308" y="1910612"/>
            <a:ext cx="4572000" cy="9002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 smtClean="0">
                <a:solidFill>
                  <a:prstClr val="black"/>
                </a:solidFill>
              </a:rPr>
              <a:t>Всемирно известный автомат, русского конструктора, до сих состоит на вооружении Вооруженных Сил России.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4259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7085" y="107152"/>
            <a:ext cx="29498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Правильный ответ</a:t>
            </a:r>
            <a:endParaRPr lang="ru-RU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9138" y="2358903"/>
            <a:ext cx="3673475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Герой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4723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7085" y="107152"/>
            <a:ext cx="29498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Правильный ответ</a:t>
            </a:r>
            <a:endParaRPr lang="ru-RU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9138" y="2358903"/>
            <a:ext cx="3673475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Генералом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6551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7085" y="107152"/>
            <a:ext cx="29498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Правильный ответ</a:t>
            </a:r>
            <a:endParaRPr lang="ru-RU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9138" y="2358903"/>
            <a:ext cx="3673475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Ордена и медали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9914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7085" y="107152"/>
            <a:ext cx="29498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Правильный ответ</a:t>
            </a:r>
            <a:endParaRPr lang="ru-RU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9138" y="2358903"/>
            <a:ext cx="3673475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Лимон и Гранат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9099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7085" y="107152"/>
            <a:ext cx="29498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Правильный ответ</a:t>
            </a:r>
            <a:endParaRPr lang="ru-RU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9138" y="2323413"/>
            <a:ext cx="3673475" cy="49667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800" dirty="0" smtClean="0">
                <a:solidFill>
                  <a:prstClr val="black"/>
                </a:solidFill>
              </a:rPr>
              <a:t>Смекалка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82026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sp>
        <p:nvSpPr>
          <p:cNvPr id="9" name="Прямоугольник с двумя скругленными соседними углами 8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7085" y="107152"/>
            <a:ext cx="29498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Правильный ответ</a:t>
            </a:r>
            <a:endParaRPr lang="ru-RU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9138" y="1888230"/>
            <a:ext cx="3673475" cy="1367041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Снайпер.</a:t>
            </a:r>
          </a:p>
          <a:p>
            <a:pPr>
              <a:lnSpc>
                <a:spcPct val="125000"/>
              </a:lnSpc>
            </a:pPr>
            <a:endParaRPr lang="ru-RU" sz="1200" dirty="0" smtClean="0">
              <a:solidFill>
                <a:prstClr val="black"/>
              </a:solidFill>
            </a:endParaRPr>
          </a:p>
          <a:p>
            <a:pPr>
              <a:lnSpc>
                <a:spcPct val="125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По-английски </a:t>
            </a:r>
            <a:r>
              <a:rPr lang="ru-RU" sz="1200" dirty="0">
                <a:solidFill>
                  <a:prstClr val="black"/>
                </a:solidFill>
              </a:rPr>
              <a:t>небольшая птичка бекас называется </a:t>
            </a:r>
            <a:r>
              <a:rPr lang="ru-RU" sz="1200" dirty="0" err="1">
                <a:solidFill>
                  <a:prstClr val="black"/>
                </a:solidFill>
              </a:rPr>
              <a:t>snipe</a:t>
            </a:r>
            <a:r>
              <a:rPr lang="ru-RU" sz="1200" dirty="0">
                <a:solidFill>
                  <a:prstClr val="black"/>
                </a:solidFill>
              </a:rPr>
              <a:t>. Тех, кому удавалось подстрелить заветную птицу из обычного кремниевого ружья, называли снайперами.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1423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52478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412000" y="4500"/>
            <a:ext cx="4320000" cy="730513"/>
            <a:chOff x="2412000" y="4499"/>
            <a:chExt cx="4320000" cy="730513"/>
          </a:xfrm>
          <a:solidFill>
            <a:srgbClr val="C00000"/>
          </a:solidFill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36936" y="107151"/>
              <a:ext cx="2270173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Вы промахнулись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719138" y="2412091"/>
            <a:ext cx="3673475" cy="319318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800" dirty="0" smtClean="0">
                <a:solidFill>
                  <a:prstClr val="black"/>
                </a:solidFill>
              </a:rPr>
              <a:t>АК-74</a:t>
            </a:r>
            <a:endParaRPr lang="ru-RU" sz="1800" dirty="0">
              <a:solidFill>
                <a:prstClr val="black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117191" y="1245004"/>
            <a:ext cx="2943456" cy="2653492"/>
            <a:chOff x="5481407" y="1092465"/>
            <a:chExt cx="2943456" cy="2653492"/>
          </a:xfrm>
        </p:grpSpPr>
        <p:sp>
          <p:nvSpPr>
            <p:cNvPr id="18" name="Скругленный прямоугольник 17">
              <a:hlinkClick r:id="rId3" action="ppaction://hlinksldjump"/>
            </p:cNvPr>
            <p:cNvSpPr/>
            <p:nvPr/>
          </p:nvSpPr>
          <p:spPr>
            <a:xfrm>
              <a:off x="5852788" y="3192011"/>
              <a:ext cx="2195513" cy="553946"/>
            </a:xfrm>
            <a:prstGeom prst="roundRect">
              <a:avLst/>
            </a:prstGeom>
            <a:solidFill>
              <a:srgbClr val="75803A"/>
            </a:solidFill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26000" rIns="180000" bIns="126000" rtlCol="0" anchor="ctr">
              <a:spAutoFit/>
            </a:bodyPr>
            <a:lstStyle/>
            <a:p>
              <a:pPr algn="ctr"/>
              <a:r>
                <a:rPr lang="ru-RU" sz="1600" dirty="0">
                  <a:solidFill>
                    <a:prstClr val="white"/>
                  </a:solidFill>
                  <a:latin typeface="Roboto Slab"/>
                </a:rPr>
                <a:t>Вернуться назад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481407" y="1092465"/>
              <a:ext cx="2943456" cy="2068418"/>
              <a:chOff x="5160262" y="1394012"/>
              <a:chExt cx="2943456" cy="2068418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5267325" y="3280914"/>
                <a:ext cx="2724150" cy="62361"/>
              </a:xfrm>
              <a:prstGeom prst="ellipse">
                <a:avLst/>
              </a:prstGeom>
              <a:solidFill>
                <a:srgbClr val="7580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5160262" y="1394012"/>
                <a:ext cx="2943456" cy="2068418"/>
                <a:chOff x="7264118" y="3837082"/>
                <a:chExt cx="1859094" cy="1306418"/>
              </a:xfrm>
            </p:grpSpPr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4118" y="4047742"/>
                  <a:ext cx="1859094" cy="1095758"/>
                </a:xfrm>
                <a:prstGeom prst="rect">
                  <a:avLst/>
                </a:prstGeom>
              </p:spPr>
            </p:pic>
            <p:pic>
              <p:nvPicPr>
                <p:cNvPr id="3074" name="Picture 2" descr="Картинки по запросу Огонь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0823" y="3837082"/>
                  <a:ext cx="1044764" cy="6540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1649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4" descr="Картинки по запросу Салю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62" y="658094"/>
            <a:ext cx="1822072" cy="1721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артинки по запросу Салю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05" y="1223536"/>
            <a:ext cx="1310333" cy="1237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12000" y="0"/>
            <a:ext cx="4320000" cy="730513"/>
            <a:chOff x="2412000" y="4499"/>
            <a:chExt cx="4320000" cy="730513"/>
          </a:xfrm>
          <a:solidFill>
            <a:srgbClr val="00B050"/>
          </a:solidFill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5219" y="107151"/>
              <a:ext cx="2393605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Точное попадание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719138" y="2225501"/>
            <a:ext cx="3673475" cy="692497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АК – 74, созданный Михаилом Калашниковым, самый массовый и известный во всем мире автомат. 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4492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73" name="Скругленный прямоугольник 72">
            <a:hlinkClick r:id="rId2" action="ppaction://hlinksldjump"/>
          </p:cNvPr>
          <p:cNvSpPr/>
          <p:nvPr/>
        </p:nvSpPr>
        <p:spPr>
          <a:xfrm>
            <a:off x="5954713" y="4213317"/>
            <a:ext cx="2830512" cy="553946"/>
          </a:xfrm>
          <a:prstGeom prst="roundRect">
            <a:avLst/>
          </a:prstGeom>
          <a:solidFill>
            <a:srgbClr val="75803A">
              <a:alpha val="65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Зарядить подсказки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58775" y="2110086"/>
            <a:ext cx="4033838" cy="923330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Носятся на форме военных, предназначены для крепления на них знаков различия по воинским званиям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8" name="Скругленный прямоугольник 77">
            <a:hlinkClick r:id="rId3" action="ppaction://hlinksldjump"/>
          </p:cNvPr>
          <p:cNvSpPr/>
          <p:nvPr/>
        </p:nvSpPr>
        <p:spPr>
          <a:xfrm>
            <a:off x="3656012" y="4213317"/>
            <a:ext cx="1831976" cy="553946"/>
          </a:xfrm>
          <a:prstGeom prst="roundRect">
            <a:avLst/>
          </a:prstGeom>
          <a:solidFill>
            <a:srgbClr val="C00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Огонь!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  <p:pic>
        <p:nvPicPr>
          <p:cNvPr id="11" name="Рисунок 10" descr="screenshot_9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6783" y="1164492"/>
            <a:ext cx="2975677" cy="27697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43836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5196750" y="1078139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Roboto Slab"/>
              </a:rPr>
              <a:t>Погоны</a:t>
            </a: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5196750" y="1889231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Пуговицы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5196750" y="3511415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Roboto Slab"/>
              </a:rPr>
              <a:t>Фуражки</a:t>
            </a:r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5196750" y="2700323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Roboto Slab"/>
              </a:rPr>
              <a:t>Сапоги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24339" y="1754304"/>
            <a:ext cx="4572000" cy="9002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 smtClean="0">
                <a:solidFill>
                  <a:prstClr val="black"/>
                </a:solidFill>
              </a:rPr>
              <a:t>Носятся на форме военных, предназначены для крепления на них знаков различия по воинским званиям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3247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412000" y="4500"/>
            <a:ext cx="4320000" cy="730513"/>
            <a:chOff x="2412000" y="4499"/>
            <a:chExt cx="4320000" cy="730513"/>
          </a:xfrm>
          <a:solidFill>
            <a:srgbClr val="C00000"/>
          </a:solidFill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36936" y="107151"/>
              <a:ext cx="2270173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Вы промахнулись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719138" y="2340917"/>
            <a:ext cx="3673475" cy="461665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Погоны</a:t>
            </a:r>
            <a:r>
              <a:rPr lang="ru-RU" sz="1200" dirty="0" smtClean="0">
                <a:solidFill>
                  <a:prstClr val="black"/>
                </a:solidFill>
              </a:rPr>
              <a:t>.</a:t>
            </a:r>
            <a:endParaRPr lang="ru-RU" sz="1200" dirty="0">
              <a:solidFill>
                <a:prstClr val="black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117191" y="1245004"/>
            <a:ext cx="2943456" cy="2653492"/>
            <a:chOff x="5481407" y="1092465"/>
            <a:chExt cx="2943456" cy="2653492"/>
          </a:xfrm>
        </p:grpSpPr>
        <p:sp>
          <p:nvSpPr>
            <p:cNvPr id="18" name="Скругленный прямоугольник 17">
              <a:hlinkClick r:id="rId3" action="ppaction://hlinksldjump"/>
            </p:cNvPr>
            <p:cNvSpPr/>
            <p:nvPr/>
          </p:nvSpPr>
          <p:spPr>
            <a:xfrm>
              <a:off x="5852788" y="3192011"/>
              <a:ext cx="2195513" cy="553946"/>
            </a:xfrm>
            <a:prstGeom prst="roundRect">
              <a:avLst/>
            </a:prstGeom>
            <a:solidFill>
              <a:srgbClr val="75803A"/>
            </a:solidFill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26000" rIns="180000" bIns="126000" rtlCol="0" anchor="ctr">
              <a:spAutoFit/>
            </a:bodyPr>
            <a:lstStyle/>
            <a:p>
              <a:pPr algn="ctr"/>
              <a:r>
                <a:rPr lang="ru-RU" sz="1600" dirty="0">
                  <a:solidFill>
                    <a:prstClr val="white"/>
                  </a:solidFill>
                  <a:latin typeface="Roboto Slab"/>
                </a:rPr>
                <a:t>Вернуться назад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481407" y="1092465"/>
              <a:ext cx="2943456" cy="2068418"/>
              <a:chOff x="5160262" y="1394012"/>
              <a:chExt cx="2943456" cy="2068418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5267325" y="3280914"/>
                <a:ext cx="2724150" cy="62361"/>
              </a:xfrm>
              <a:prstGeom prst="ellipse">
                <a:avLst/>
              </a:prstGeom>
              <a:solidFill>
                <a:srgbClr val="7580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5160262" y="1394012"/>
                <a:ext cx="2943456" cy="2068418"/>
                <a:chOff x="7264118" y="3837082"/>
                <a:chExt cx="1859094" cy="1306418"/>
              </a:xfrm>
            </p:grpSpPr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4118" y="4047742"/>
                  <a:ext cx="1859094" cy="1095758"/>
                </a:xfrm>
                <a:prstGeom prst="rect">
                  <a:avLst/>
                </a:prstGeom>
              </p:spPr>
            </p:pic>
            <p:pic>
              <p:nvPicPr>
                <p:cNvPr id="3074" name="Picture 2" descr="Картинки по запросу Огонь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0823" y="3837082"/>
                  <a:ext cx="1044764" cy="6540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4386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9138" y="2358903"/>
            <a:ext cx="3673475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Погоны.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4" descr="Картинки по запросу Салю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62" y="658094"/>
            <a:ext cx="1822072" cy="1721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артинки по запросу Салю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05" y="1223536"/>
            <a:ext cx="1310333" cy="1237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12000" y="0"/>
            <a:ext cx="4320000" cy="730513"/>
            <a:chOff x="2412000" y="4499"/>
            <a:chExt cx="4320000" cy="730513"/>
          </a:xfrm>
          <a:solidFill>
            <a:srgbClr val="00B050"/>
          </a:solidFill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5219" y="107151"/>
              <a:ext cx="2393605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Точное попадание</a:t>
              </a: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70924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45733" y="107152"/>
            <a:ext cx="22525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schemeClr val="bg1"/>
                </a:solidFill>
                <a:latin typeface="+mj-lt"/>
              </a:rPr>
              <a:t>Правила игры</a:t>
            </a:r>
          </a:p>
        </p:txBody>
      </p:sp>
      <p:sp>
        <p:nvSpPr>
          <p:cNvPr id="10" name="Скругленный прямоугольник 9">
            <a:hlinkClick r:id="rId2" action="ppaction://hlinksldjump"/>
          </p:cNvPr>
          <p:cNvSpPr/>
          <p:nvPr/>
        </p:nvSpPr>
        <p:spPr>
          <a:xfrm>
            <a:off x="7229474" y="4408488"/>
            <a:ext cx="1195389" cy="40540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← Назад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8775" y="1147288"/>
            <a:ext cx="4033903" cy="39241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dirty="0"/>
              <a:t>В игре принимают участие четыре команды. </a:t>
            </a:r>
          </a:p>
          <a:p>
            <a:pPr>
              <a:lnSpc>
                <a:spcPct val="125000"/>
              </a:lnSpc>
            </a:pPr>
            <a:endParaRPr lang="ru-RU" sz="1200" dirty="0"/>
          </a:p>
          <a:p>
            <a:pPr>
              <a:lnSpc>
                <a:spcPct val="125000"/>
              </a:lnSpc>
            </a:pPr>
            <a:r>
              <a:rPr lang="ru-RU" sz="1200" dirty="0"/>
              <a:t>Задача команд </a:t>
            </a:r>
            <a:r>
              <a:rPr lang="ru-RU" sz="1200" dirty="0" smtClean="0"/>
              <a:t>– быстрее </a:t>
            </a:r>
            <a:r>
              <a:rPr lang="ru-RU" sz="1200" dirty="0"/>
              <a:t>соперника поразить все мишени.</a:t>
            </a:r>
          </a:p>
          <a:p>
            <a:pPr>
              <a:lnSpc>
                <a:spcPct val="125000"/>
              </a:lnSpc>
            </a:pPr>
            <a:endParaRPr lang="ru-RU" sz="1200" dirty="0"/>
          </a:p>
          <a:p>
            <a:pPr>
              <a:lnSpc>
                <a:spcPct val="125000"/>
              </a:lnSpc>
            </a:pPr>
            <a:r>
              <a:rPr lang="ru-RU" sz="1200" dirty="0"/>
              <a:t>Для этого участникам команд необходимо ответить на ряд вопросов, связанных с военной тематикой</a:t>
            </a:r>
            <a:r>
              <a:rPr lang="ru-RU" sz="1200" dirty="0" smtClean="0"/>
              <a:t>.</a:t>
            </a:r>
          </a:p>
          <a:p>
            <a:pPr>
              <a:lnSpc>
                <a:spcPct val="125000"/>
              </a:lnSpc>
            </a:pPr>
            <a:endParaRPr lang="ru-RU" sz="1200" dirty="0"/>
          </a:p>
          <a:p>
            <a:pPr>
              <a:lnSpc>
                <a:spcPct val="125000"/>
              </a:lnSpc>
            </a:pPr>
            <a:r>
              <a:rPr lang="ru-RU" sz="1200" dirty="0"/>
              <a:t>По жребию определяется та команда, которая начинает игру первой.</a:t>
            </a:r>
          </a:p>
          <a:p>
            <a:pPr>
              <a:lnSpc>
                <a:spcPct val="125000"/>
              </a:lnSpc>
            </a:pPr>
            <a:endParaRPr lang="ru-RU" sz="1200" dirty="0"/>
          </a:p>
          <a:p>
            <a:pPr>
              <a:lnSpc>
                <a:spcPct val="125000"/>
              </a:lnSpc>
            </a:pPr>
            <a:r>
              <a:rPr lang="ru-RU" sz="1200" dirty="0"/>
              <a:t>Выстрелив в мишень, команда должна будет ответить на вопрос. Если команда ответила правильно, то она может сделать ещё один ход. Если неправильно, то ход переходит к команде соперника. </a:t>
            </a:r>
          </a:p>
          <a:p>
            <a:pPr>
              <a:lnSpc>
                <a:spcPct val="125000"/>
              </a:lnSpc>
            </a:pP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51388" y="1147288"/>
            <a:ext cx="4033838" cy="3231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dirty="0"/>
              <a:t>Во время ответа на вопрос команда может использовать дополнительные подсказки.</a:t>
            </a:r>
          </a:p>
          <a:p>
            <a:pPr>
              <a:lnSpc>
                <a:spcPct val="125000"/>
              </a:lnSpc>
            </a:pPr>
            <a:endParaRPr lang="ru-RU" sz="1200" dirty="0"/>
          </a:p>
          <a:p>
            <a:pPr>
              <a:lnSpc>
                <a:spcPct val="125000"/>
              </a:lnSpc>
            </a:pPr>
            <a:r>
              <a:rPr lang="ru-RU" sz="1200" dirty="0"/>
              <a:t>За каждый правильный ответ без подсказок команде начисляется 2 </a:t>
            </a:r>
            <a:r>
              <a:rPr lang="ru-RU" sz="1200" dirty="0" smtClean="0"/>
              <a:t>балла</a:t>
            </a:r>
            <a:r>
              <a:rPr lang="ru-RU" sz="1200" dirty="0"/>
              <a:t>, с подсказками </a:t>
            </a:r>
            <a:r>
              <a:rPr lang="ru-RU" sz="1200" dirty="0" smtClean="0"/>
              <a:t>– 1 балл.</a:t>
            </a:r>
            <a:endParaRPr lang="ru-RU" sz="1200" dirty="0"/>
          </a:p>
          <a:p>
            <a:pPr>
              <a:lnSpc>
                <a:spcPct val="125000"/>
              </a:lnSpc>
            </a:pPr>
            <a:endParaRPr lang="ru-RU" sz="1200" dirty="0"/>
          </a:p>
          <a:p>
            <a:pPr>
              <a:lnSpc>
                <a:spcPct val="125000"/>
              </a:lnSpc>
            </a:pPr>
            <a:r>
              <a:rPr lang="ru-RU" sz="1200" dirty="0"/>
              <a:t>За правильный ответ на последний вопрос команда может получить 5 баллов. </a:t>
            </a:r>
            <a:r>
              <a:rPr lang="ru-RU" sz="1200" dirty="0" smtClean="0"/>
              <a:t>Воспользоваться </a:t>
            </a:r>
            <a:r>
              <a:rPr lang="ru-RU" sz="1200" dirty="0"/>
              <a:t>подсказкой при ответе на этот вопрос нельзя</a:t>
            </a:r>
            <a:r>
              <a:rPr lang="ru-RU" sz="1200" dirty="0" smtClean="0"/>
              <a:t>.</a:t>
            </a:r>
          </a:p>
          <a:p>
            <a:pPr>
              <a:lnSpc>
                <a:spcPct val="125000"/>
              </a:lnSpc>
            </a:pPr>
            <a:endParaRPr lang="ru-RU" sz="1200" dirty="0"/>
          </a:p>
          <a:p>
            <a:pPr>
              <a:lnSpc>
                <a:spcPct val="125000"/>
              </a:lnSpc>
            </a:pPr>
            <a:r>
              <a:rPr lang="ru-RU" sz="1200" dirty="0"/>
              <a:t>Выигрывает та команда, которая быстрее другой поразит все свои мишени и наберёт больше всего баллов. </a:t>
            </a:r>
          </a:p>
          <a:p>
            <a:pPr>
              <a:lnSpc>
                <a:spcPct val="125000"/>
              </a:lnSpc>
            </a:pPr>
            <a:endParaRPr lang="ru-RU" sz="1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0028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73" name="Скругленный прямоугольник 72">
            <a:hlinkClick r:id="rId2" action="ppaction://hlinksldjump"/>
          </p:cNvPr>
          <p:cNvSpPr/>
          <p:nvPr/>
        </p:nvSpPr>
        <p:spPr>
          <a:xfrm>
            <a:off x="5954713" y="4213317"/>
            <a:ext cx="2830512" cy="553946"/>
          </a:xfrm>
          <a:prstGeom prst="roundRect">
            <a:avLst/>
          </a:prstGeom>
          <a:solidFill>
            <a:srgbClr val="75803A">
              <a:alpha val="65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Зарядить подсказки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58775" y="2166389"/>
            <a:ext cx="4033838" cy="615553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Продолжите крылатую фразу «Один в поле …»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8" name="Скругленный прямоугольник 77">
            <a:hlinkClick r:id="rId3" action="ppaction://hlinksldjump"/>
          </p:cNvPr>
          <p:cNvSpPr/>
          <p:nvPr/>
        </p:nvSpPr>
        <p:spPr>
          <a:xfrm>
            <a:off x="3656012" y="4213317"/>
            <a:ext cx="1831976" cy="553946"/>
          </a:xfrm>
          <a:prstGeom prst="roundRect">
            <a:avLst/>
          </a:prstGeom>
          <a:solidFill>
            <a:srgbClr val="C00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Огонь!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  <p:pic>
        <p:nvPicPr>
          <p:cNvPr id="11" name="Рисунок 10" descr="20634937611_f964c7cc5e_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9942" y="1008671"/>
            <a:ext cx="2806211" cy="2806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1651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5196750" y="1078139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г</a:t>
            </a:r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уляет.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5196750" y="1889231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н</a:t>
            </a:r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е воин.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5196750" y="3511415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н</a:t>
            </a:r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ичего не посеет.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5196750" y="2700323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н</a:t>
            </a:r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ичего не сделает.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8775" y="2332233"/>
            <a:ext cx="4033838" cy="283860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Продолжите фразу «Один в поле …»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5985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412000" y="4500"/>
            <a:ext cx="4320000" cy="730513"/>
            <a:chOff x="2412000" y="4499"/>
            <a:chExt cx="4320000" cy="730513"/>
          </a:xfrm>
          <a:solidFill>
            <a:srgbClr val="C00000"/>
          </a:solidFill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36936" y="107151"/>
              <a:ext cx="2270173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Вы промахнулись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719138" y="2394359"/>
            <a:ext cx="3673475" cy="354777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000" dirty="0" smtClean="0">
                <a:solidFill>
                  <a:prstClr val="black"/>
                </a:solidFill>
              </a:rPr>
              <a:t>Не воин</a:t>
            </a:r>
            <a:endParaRPr lang="ru-RU" sz="2000" b="1" dirty="0" smtClean="0">
              <a:solidFill>
                <a:prstClr val="black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117191" y="1245004"/>
            <a:ext cx="2943456" cy="2653492"/>
            <a:chOff x="5481407" y="1092465"/>
            <a:chExt cx="2943456" cy="2653492"/>
          </a:xfrm>
        </p:grpSpPr>
        <p:sp>
          <p:nvSpPr>
            <p:cNvPr id="18" name="Скругленный прямоугольник 17">
              <a:hlinkClick r:id="rId3" action="ppaction://hlinksldjump"/>
            </p:cNvPr>
            <p:cNvSpPr/>
            <p:nvPr/>
          </p:nvSpPr>
          <p:spPr>
            <a:xfrm>
              <a:off x="5852788" y="3192011"/>
              <a:ext cx="2195513" cy="553946"/>
            </a:xfrm>
            <a:prstGeom prst="roundRect">
              <a:avLst/>
            </a:prstGeom>
            <a:solidFill>
              <a:srgbClr val="75803A"/>
            </a:solidFill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26000" rIns="180000" bIns="126000" rtlCol="0" anchor="ctr">
              <a:spAutoFit/>
            </a:bodyPr>
            <a:lstStyle/>
            <a:p>
              <a:pPr algn="ctr"/>
              <a:r>
                <a:rPr lang="ru-RU" sz="1600" dirty="0">
                  <a:solidFill>
                    <a:prstClr val="white"/>
                  </a:solidFill>
                  <a:latin typeface="Roboto Slab"/>
                </a:rPr>
                <a:t>Вернуться назад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481407" y="1092465"/>
              <a:ext cx="2943456" cy="2068418"/>
              <a:chOff x="5160262" y="1394012"/>
              <a:chExt cx="2943456" cy="2068418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5267325" y="3280914"/>
                <a:ext cx="2724150" cy="62361"/>
              </a:xfrm>
              <a:prstGeom prst="ellipse">
                <a:avLst/>
              </a:prstGeom>
              <a:solidFill>
                <a:srgbClr val="7580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5160262" y="1394012"/>
                <a:ext cx="2943456" cy="2068418"/>
                <a:chOff x="7264118" y="3837082"/>
                <a:chExt cx="1859094" cy="1306418"/>
              </a:xfrm>
            </p:grpSpPr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4118" y="4047742"/>
                  <a:ext cx="1859094" cy="1095758"/>
                </a:xfrm>
                <a:prstGeom prst="rect">
                  <a:avLst/>
                </a:prstGeom>
              </p:spPr>
            </p:pic>
            <p:pic>
              <p:nvPicPr>
                <p:cNvPr id="3074" name="Picture 2" descr="Картинки по запросу Огонь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0823" y="3837082"/>
                  <a:ext cx="1044764" cy="6540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9218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4" descr="Картинки по запросу Салю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62" y="658094"/>
            <a:ext cx="1822072" cy="1721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артинки по запросу Салю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05" y="1223536"/>
            <a:ext cx="1310333" cy="1237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12000" y="0"/>
            <a:ext cx="4320000" cy="730513"/>
            <a:chOff x="2412000" y="4499"/>
            <a:chExt cx="4320000" cy="730513"/>
          </a:xfrm>
          <a:solidFill>
            <a:srgbClr val="00B050"/>
          </a:solidFill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5219" y="107151"/>
              <a:ext cx="2393605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Точное попадание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719138" y="2394361"/>
            <a:ext cx="3673475" cy="354777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000" dirty="0" smtClean="0">
                <a:solidFill>
                  <a:prstClr val="black"/>
                </a:solidFill>
              </a:rPr>
              <a:t>н</a:t>
            </a:r>
            <a:r>
              <a:rPr lang="ru-RU" sz="2000" dirty="0" smtClean="0">
                <a:solidFill>
                  <a:prstClr val="black"/>
                </a:solidFill>
              </a:rPr>
              <a:t>е воин.</a:t>
            </a:r>
            <a:endParaRPr lang="ru-RU" sz="2000" dirty="0" smtClean="0">
              <a:solidFill>
                <a:prstClr val="black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85580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73" name="Скругленный прямоугольник 72">
            <a:hlinkClick r:id="rId2" action="ppaction://hlinksldjump"/>
          </p:cNvPr>
          <p:cNvSpPr/>
          <p:nvPr/>
        </p:nvSpPr>
        <p:spPr>
          <a:xfrm>
            <a:off x="5954713" y="4213317"/>
            <a:ext cx="2830512" cy="553946"/>
          </a:xfrm>
          <a:prstGeom prst="roundRect">
            <a:avLst/>
          </a:prstGeom>
          <a:solidFill>
            <a:srgbClr val="75803A">
              <a:alpha val="65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Зарядить подсказки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90574" y="2327474"/>
            <a:ext cx="4033839" cy="615553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Как называют место, где маршируют солдаты?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8" name="Скругленный прямоугольник 77">
            <a:hlinkClick r:id="rId3" action="ppaction://hlinksldjump"/>
          </p:cNvPr>
          <p:cNvSpPr/>
          <p:nvPr/>
        </p:nvSpPr>
        <p:spPr>
          <a:xfrm>
            <a:off x="3656012" y="4213317"/>
            <a:ext cx="1831976" cy="553946"/>
          </a:xfrm>
          <a:prstGeom prst="roundRect">
            <a:avLst/>
          </a:prstGeom>
          <a:solidFill>
            <a:srgbClr val="C00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Огонь!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  <p:pic>
        <p:nvPicPr>
          <p:cNvPr id="10" name="Рисунок 9" descr="og_og_15739742822626155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48250" y="1726966"/>
            <a:ext cx="3349364" cy="17528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6089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5196749" y="1078139"/>
            <a:ext cx="3588475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Площадка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0" name="Скругленный прямоугольник 9">
            <a:hlinkClick r:id="rId2" action="ppaction://hlinksldjump"/>
          </p:cNvPr>
          <p:cNvSpPr/>
          <p:nvPr/>
        </p:nvSpPr>
        <p:spPr>
          <a:xfrm>
            <a:off x="5196749" y="1889231"/>
            <a:ext cx="3588475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Красная площадь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5196750" y="3511415"/>
            <a:ext cx="3588474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Плац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5196749" y="2700323"/>
            <a:ext cx="3588475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Сцена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8774" y="2263974"/>
            <a:ext cx="4033839" cy="615553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Как называют место, где маршируют солдаты?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95704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412000" y="4500"/>
            <a:ext cx="4320000" cy="730513"/>
            <a:chOff x="2412000" y="4499"/>
            <a:chExt cx="4320000" cy="730513"/>
          </a:xfrm>
          <a:solidFill>
            <a:srgbClr val="C00000"/>
          </a:solidFill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36936" y="107151"/>
              <a:ext cx="2270173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Вы промахнулись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719138" y="2387084"/>
            <a:ext cx="3673475" cy="369332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Плац</a:t>
            </a:r>
            <a:endParaRPr lang="ru-RU" sz="2400" dirty="0">
              <a:solidFill>
                <a:prstClr val="black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117191" y="1245004"/>
            <a:ext cx="2943456" cy="2653492"/>
            <a:chOff x="5481407" y="1092465"/>
            <a:chExt cx="2943456" cy="2653492"/>
          </a:xfrm>
        </p:grpSpPr>
        <p:sp>
          <p:nvSpPr>
            <p:cNvPr id="18" name="Скругленный прямоугольник 17">
              <a:hlinkClick r:id="rId3" action="ppaction://hlinksldjump"/>
            </p:cNvPr>
            <p:cNvSpPr/>
            <p:nvPr/>
          </p:nvSpPr>
          <p:spPr>
            <a:xfrm>
              <a:off x="5852788" y="3192011"/>
              <a:ext cx="2195513" cy="553946"/>
            </a:xfrm>
            <a:prstGeom prst="roundRect">
              <a:avLst/>
            </a:prstGeom>
            <a:solidFill>
              <a:srgbClr val="75803A"/>
            </a:solidFill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26000" rIns="180000" bIns="126000" rtlCol="0" anchor="ctr">
              <a:spAutoFit/>
            </a:bodyPr>
            <a:lstStyle/>
            <a:p>
              <a:pPr algn="ctr"/>
              <a:r>
                <a:rPr lang="ru-RU" sz="1600" dirty="0">
                  <a:solidFill>
                    <a:prstClr val="white"/>
                  </a:solidFill>
                  <a:latin typeface="Roboto Slab"/>
                </a:rPr>
                <a:t>Вернуться назад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481407" y="1092465"/>
              <a:ext cx="2943456" cy="2068418"/>
              <a:chOff x="5160262" y="1394012"/>
              <a:chExt cx="2943456" cy="2068418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5267325" y="3280914"/>
                <a:ext cx="2724150" cy="62361"/>
              </a:xfrm>
              <a:prstGeom prst="ellipse">
                <a:avLst/>
              </a:prstGeom>
              <a:solidFill>
                <a:srgbClr val="7580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5160262" y="1394012"/>
                <a:ext cx="2943456" cy="2068418"/>
                <a:chOff x="7264118" y="3837082"/>
                <a:chExt cx="1859094" cy="1306418"/>
              </a:xfrm>
            </p:grpSpPr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4118" y="4047742"/>
                  <a:ext cx="1859094" cy="1095758"/>
                </a:xfrm>
                <a:prstGeom prst="rect">
                  <a:avLst/>
                </a:prstGeom>
              </p:spPr>
            </p:pic>
            <p:pic>
              <p:nvPicPr>
                <p:cNvPr id="3074" name="Picture 2" descr="Картинки по запросу Огонь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0823" y="3837082"/>
                  <a:ext cx="1044764" cy="6540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0170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9138" y="2358903"/>
            <a:ext cx="3673475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Плац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4" descr="Картинки по запросу Салю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62" y="658094"/>
            <a:ext cx="1822072" cy="1721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артинки по запросу Салю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05" y="1223536"/>
            <a:ext cx="1310333" cy="1237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12000" y="0"/>
            <a:ext cx="4320000" cy="730513"/>
            <a:chOff x="2412000" y="4499"/>
            <a:chExt cx="4320000" cy="730513"/>
          </a:xfrm>
          <a:solidFill>
            <a:srgbClr val="00B050"/>
          </a:solidFill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5219" y="107151"/>
              <a:ext cx="2393605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Точное попадание</a:t>
              </a: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0642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60825" y="107152"/>
            <a:ext cx="32223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schemeClr val="bg1"/>
                </a:solidFill>
                <a:latin typeface="+mj-lt"/>
              </a:rPr>
              <a:t>Финальный выстрел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9137" y="2171637"/>
            <a:ext cx="4032251" cy="800219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Все солдаты в армии дают клятву на верность Родине. Как она называется?</a:t>
            </a:r>
            <a:endParaRPr lang="ru-RU" sz="1600" dirty="0" smtClean="0">
              <a:solidFill>
                <a:schemeClr val="tx1"/>
              </a:solidFill>
            </a:endParaRPr>
          </a:p>
          <a:p>
            <a:pPr>
              <a:lnSpc>
                <a:spcPct val="125000"/>
              </a:lnSpc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>
            <a:hlinkClick r:id="rId3" action="ppaction://hlinksldjump"/>
          </p:cNvPr>
          <p:cNvSpPr/>
          <p:nvPr/>
        </p:nvSpPr>
        <p:spPr>
          <a:xfrm>
            <a:off x="5008074" y="3909329"/>
            <a:ext cx="1831976" cy="553946"/>
          </a:xfrm>
          <a:prstGeom prst="roundRect">
            <a:avLst/>
          </a:prstGeom>
          <a:solidFill>
            <a:srgbClr val="C00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+mj-lt"/>
              </a:rPr>
              <a:t>Огонь!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  <p:pic>
        <p:nvPicPr>
          <p:cNvPr id="14" name="Рисунок 13" descr="Военная присяг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5506" y="1000856"/>
            <a:ext cx="3340347" cy="22268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1443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9138" y="2358902"/>
            <a:ext cx="3673475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Военная присяга.</a:t>
            </a:r>
            <a:endParaRPr lang="ru-RU" sz="2400" dirty="0">
              <a:solidFill>
                <a:prstClr val="black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117191" y="1578535"/>
            <a:ext cx="2943456" cy="2319961"/>
            <a:chOff x="5481407" y="1425996"/>
            <a:chExt cx="2943456" cy="2319961"/>
          </a:xfrm>
        </p:grpSpPr>
        <p:sp>
          <p:nvSpPr>
            <p:cNvPr id="18" name="Скругленный прямоугольник 17">
              <a:hlinkClick r:id="rId3" action="ppaction://hlinksldjump"/>
            </p:cNvPr>
            <p:cNvSpPr/>
            <p:nvPr/>
          </p:nvSpPr>
          <p:spPr>
            <a:xfrm>
              <a:off x="5852788" y="3192011"/>
              <a:ext cx="2195513" cy="553946"/>
            </a:xfrm>
            <a:prstGeom prst="roundRect">
              <a:avLst/>
            </a:prstGeom>
            <a:solidFill>
              <a:srgbClr val="75803A"/>
            </a:solidFill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26000" rIns="180000" bIns="126000" rtlCol="0" anchor="ctr">
              <a:spAutoFit/>
            </a:bodyPr>
            <a:lstStyle/>
            <a:p>
              <a:pPr algn="ctr"/>
              <a:r>
                <a:rPr lang="ru-RU" sz="1600" dirty="0">
                  <a:solidFill>
                    <a:prstClr val="white"/>
                  </a:solidFill>
                  <a:latin typeface="Roboto Slab"/>
                </a:rPr>
                <a:t>Вернуться назад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481407" y="1425996"/>
              <a:ext cx="2943456" cy="1734885"/>
              <a:chOff x="5160262" y="1727543"/>
              <a:chExt cx="2943456" cy="1734885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5267325" y="3280914"/>
                <a:ext cx="2724150" cy="62361"/>
              </a:xfrm>
              <a:prstGeom prst="ellipse">
                <a:avLst/>
              </a:prstGeom>
              <a:solidFill>
                <a:srgbClr val="7580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0262" y="1727543"/>
                <a:ext cx="2943456" cy="1734885"/>
              </a:xfrm>
              <a:prstGeom prst="rect">
                <a:avLst/>
              </a:prstGeom>
            </p:spPr>
          </p:pic>
        </p:grpSp>
      </p:grpSp>
      <p:sp>
        <p:nvSpPr>
          <p:cNvPr id="23" name="Прямоугольник с двумя скругленными соседними углами 2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97085" y="107152"/>
            <a:ext cx="29498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Правильный ответ</a:t>
            </a:r>
            <a:endParaRPr lang="ru-RU" sz="2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0109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162" y="3992955"/>
            <a:ext cx="1395527" cy="8499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162" y="2749199"/>
            <a:ext cx="1395527" cy="8499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162" y="272868"/>
            <a:ext cx="1395527" cy="8499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161" y="1505443"/>
            <a:ext cx="1395527" cy="849912"/>
          </a:xfrm>
          <a:prstGeom prst="rect">
            <a:avLst/>
          </a:prstGeom>
        </p:spPr>
      </p:pic>
      <p:pic>
        <p:nvPicPr>
          <p:cNvPr id="57" name="Picture 6" descr="Картинки по запросу Мишен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965" y="4074833"/>
            <a:ext cx="673898" cy="673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Картинки по запросу Мишень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67" y="4074833"/>
            <a:ext cx="673898" cy="673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Картинки по запросу Мишень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607" y="4074833"/>
            <a:ext cx="673898" cy="673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Картинки по запросу Мишень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947" y="4074833"/>
            <a:ext cx="673898" cy="673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Картинки по запросу Мишень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287" y="4074833"/>
            <a:ext cx="673898" cy="673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Картинки по запросу Мишень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27" y="4074833"/>
            <a:ext cx="673898" cy="673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Картинки по запросу Мишень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927" y="4074833"/>
            <a:ext cx="673898" cy="673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Картинки по запросу Мишень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965" y="2837206"/>
            <a:ext cx="673898" cy="673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Картинки по запросу Мишень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67" y="2837206"/>
            <a:ext cx="673898" cy="673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Картинки по запросу Мишень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607" y="2837206"/>
            <a:ext cx="673898" cy="673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Картинки по запросу Мишень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947" y="2837206"/>
            <a:ext cx="673898" cy="673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Картинки по запросу Мишень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287" y="2837206"/>
            <a:ext cx="673898" cy="673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Картинки по запросу Мишень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27" y="2837206"/>
            <a:ext cx="673898" cy="673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Картинки по запросу Мишень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927" y="2837206"/>
            <a:ext cx="673898" cy="673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Картинки по запросу Мишень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965" y="1599578"/>
            <a:ext cx="673898" cy="673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Картинки по запросу Мишень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67" y="1599578"/>
            <a:ext cx="673898" cy="673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Картинки по запросу Мишень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607" y="1599578"/>
            <a:ext cx="673898" cy="673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 descr="Картинки по запросу Мишень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947" y="1599578"/>
            <a:ext cx="673898" cy="673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Картинки по запросу Мишень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287" y="1599578"/>
            <a:ext cx="673898" cy="673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Картинки по запросу Мишень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27" y="1599578"/>
            <a:ext cx="673898" cy="673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Картинки по запросу Мишень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927" y="1599578"/>
            <a:ext cx="673898" cy="673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Картинки по запросу Мишень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965" y="361950"/>
            <a:ext cx="673898" cy="673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Картинки по запросу Мишень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67" y="361950"/>
            <a:ext cx="673898" cy="673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Картинки по запросу Мишень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607" y="361950"/>
            <a:ext cx="673898" cy="673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Картинки по запросу Мишень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947" y="361950"/>
            <a:ext cx="673898" cy="673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6" descr="Картинки по запросу Мишень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287" y="361950"/>
            <a:ext cx="673898" cy="673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 descr="Картинки по запросу Мишень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27" y="361950"/>
            <a:ext cx="673898" cy="673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Картинки по запросу Мишень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927" y="361950"/>
            <a:ext cx="673898" cy="673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58775" y="361950"/>
            <a:ext cx="600075" cy="600075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latin typeface="+mj-lt"/>
              </a:rPr>
              <a:t>01</a:t>
            </a:r>
            <a:endParaRPr lang="ru-RU" sz="2400" dirty="0">
              <a:latin typeface="+mj-lt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358775" y="1599578"/>
            <a:ext cx="600075" cy="600075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latin typeface="+mj-lt"/>
              </a:rPr>
              <a:t>02</a:t>
            </a:r>
            <a:endParaRPr lang="ru-RU" sz="2400" dirty="0">
              <a:latin typeface="+mj-lt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358775" y="2837206"/>
            <a:ext cx="600075" cy="600075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latin typeface="+mj-lt"/>
              </a:rPr>
              <a:t>03</a:t>
            </a:r>
            <a:endParaRPr lang="ru-RU" sz="2400" dirty="0">
              <a:latin typeface="+mj-lt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358775" y="4074833"/>
            <a:ext cx="600075" cy="600075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latin typeface="+mj-lt"/>
              </a:rPr>
              <a:t>04</a:t>
            </a:r>
            <a:endParaRPr lang="ru-RU" sz="2400" dirty="0">
              <a:latin typeface="+mj-lt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68829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9138" y="2358902"/>
            <a:ext cx="3673475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Военная присяга.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4" descr="Картинки по запросу Салю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62" y="658094"/>
            <a:ext cx="1822072" cy="1721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артинки по запросу Салю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05" y="1223536"/>
            <a:ext cx="1310333" cy="1237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12000" y="0"/>
            <a:ext cx="4320000" cy="730513"/>
            <a:chOff x="2412000" y="4499"/>
            <a:chExt cx="4320000" cy="730513"/>
          </a:xfrm>
          <a:solidFill>
            <a:srgbClr val="00B050"/>
          </a:solidFill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5219" y="107151"/>
              <a:ext cx="2393605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Точное попадание</a:t>
              </a: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018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73" name="Скругленный прямоугольник 72">
            <a:hlinkClick r:id="rId2" action="ppaction://hlinksldjump"/>
          </p:cNvPr>
          <p:cNvSpPr/>
          <p:nvPr/>
        </p:nvSpPr>
        <p:spPr>
          <a:xfrm>
            <a:off x="5954713" y="4213317"/>
            <a:ext cx="2830512" cy="553946"/>
          </a:xfrm>
          <a:prstGeom prst="roundRect">
            <a:avLst/>
          </a:prstGeom>
          <a:solidFill>
            <a:srgbClr val="75803A">
              <a:alpha val="65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Зарядить подсказки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58775" y="2110085"/>
            <a:ext cx="4033838" cy="923330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Что изображено на знаках различия военно-морского флота в качестве отличия на эмблеме?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8" name="Скругленный прямоугольник 77">
            <a:hlinkClick r:id="rId3" action="ppaction://hlinksldjump"/>
          </p:cNvPr>
          <p:cNvSpPr/>
          <p:nvPr/>
        </p:nvSpPr>
        <p:spPr>
          <a:xfrm>
            <a:off x="3656012" y="4213317"/>
            <a:ext cx="1831976" cy="553946"/>
          </a:xfrm>
          <a:prstGeom prst="roundRect">
            <a:avLst/>
          </a:prstGeom>
          <a:solidFill>
            <a:srgbClr val="C00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Огонь!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  <p:pic>
        <p:nvPicPr>
          <p:cNvPr id="10" name="Рисунок 9" descr="shevron-vmf-rossii-5.1600x16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0091" y="1016488"/>
            <a:ext cx="2852615" cy="28526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3102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5196750" y="1078139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Подводная лодка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0" name="Скругленный прямоугольник 9">
            <a:hlinkClick r:id="rId2" action="ppaction://hlinksldjump"/>
          </p:cNvPr>
          <p:cNvSpPr/>
          <p:nvPr/>
        </p:nvSpPr>
        <p:spPr>
          <a:xfrm>
            <a:off x="5196750" y="1889231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Корабль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5196750" y="3511415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Гимнастёрка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5196750" y="2700323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Якорь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58775" y="2110085"/>
            <a:ext cx="4033838" cy="923330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Что изображено на знаках различия военно-морского флота в качестве отличия на эмблеме?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798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412000" y="4500"/>
            <a:ext cx="4320000" cy="730513"/>
            <a:chOff x="2412000" y="4499"/>
            <a:chExt cx="4320000" cy="730513"/>
          </a:xfrm>
          <a:solidFill>
            <a:srgbClr val="C00000"/>
          </a:solidFill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36936" y="107151"/>
              <a:ext cx="2270173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Вы промахнулись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719138" y="2358902"/>
            <a:ext cx="3673475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Якорь</a:t>
            </a:r>
            <a:endParaRPr lang="ru-RU" sz="2400" dirty="0">
              <a:solidFill>
                <a:prstClr val="black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117191" y="1245004"/>
            <a:ext cx="2943456" cy="2653492"/>
            <a:chOff x="5481407" y="1092465"/>
            <a:chExt cx="2943456" cy="2653492"/>
          </a:xfrm>
        </p:grpSpPr>
        <p:sp>
          <p:nvSpPr>
            <p:cNvPr id="18" name="Скругленный прямоугольник 17">
              <a:hlinkClick r:id="rId3" action="ppaction://hlinksldjump"/>
            </p:cNvPr>
            <p:cNvSpPr/>
            <p:nvPr/>
          </p:nvSpPr>
          <p:spPr>
            <a:xfrm>
              <a:off x="5852788" y="3192011"/>
              <a:ext cx="2195513" cy="553946"/>
            </a:xfrm>
            <a:prstGeom prst="roundRect">
              <a:avLst/>
            </a:prstGeom>
            <a:solidFill>
              <a:srgbClr val="75803A"/>
            </a:solidFill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26000" rIns="180000" bIns="126000" rtlCol="0" anchor="ctr">
              <a:spAutoFit/>
            </a:bodyPr>
            <a:lstStyle/>
            <a:p>
              <a:pPr algn="ctr"/>
              <a:r>
                <a:rPr lang="ru-RU" sz="1600" dirty="0">
                  <a:solidFill>
                    <a:prstClr val="white"/>
                  </a:solidFill>
                  <a:latin typeface="Roboto Slab"/>
                </a:rPr>
                <a:t>Вернуться назад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481407" y="1092465"/>
              <a:ext cx="2943456" cy="2068418"/>
              <a:chOff x="5160262" y="1394012"/>
              <a:chExt cx="2943456" cy="2068418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5267325" y="3280914"/>
                <a:ext cx="2724150" cy="62361"/>
              </a:xfrm>
              <a:prstGeom prst="ellipse">
                <a:avLst/>
              </a:prstGeom>
              <a:solidFill>
                <a:srgbClr val="7580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5160262" y="1394012"/>
                <a:ext cx="2943456" cy="2068418"/>
                <a:chOff x="7264118" y="3837082"/>
                <a:chExt cx="1859094" cy="1306418"/>
              </a:xfrm>
            </p:grpSpPr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4118" y="4047742"/>
                  <a:ext cx="1859094" cy="1095758"/>
                </a:xfrm>
                <a:prstGeom prst="rect">
                  <a:avLst/>
                </a:prstGeom>
              </p:spPr>
            </p:pic>
            <p:pic>
              <p:nvPicPr>
                <p:cNvPr id="3074" name="Picture 2" descr="Картинки по запросу Огонь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0823" y="3837082"/>
                  <a:ext cx="1044764" cy="6540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8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9138" y="2358902"/>
            <a:ext cx="3673475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Якорь</a:t>
            </a: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4" descr="Картинки по запросу Салю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62" y="658094"/>
            <a:ext cx="1822072" cy="1721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артинки по запросу Салю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05" y="1223536"/>
            <a:ext cx="1310333" cy="1237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12000" y="0"/>
            <a:ext cx="4320000" cy="730513"/>
            <a:chOff x="2412000" y="4499"/>
            <a:chExt cx="4320000" cy="730513"/>
          </a:xfrm>
          <a:solidFill>
            <a:srgbClr val="00B050"/>
          </a:solidFill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5219" y="107151"/>
              <a:ext cx="2393605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Точное попадание</a:t>
              </a: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3886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73" name="Скругленный прямоугольник 72">
            <a:hlinkClick r:id="rId2" action="ppaction://hlinksldjump"/>
          </p:cNvPr>
          <p:cNvSpPr/>
          <p:nvPr/>
        </p:nvSpPr>
        <p:spPr>
          <a:xfrm>
            <a:off x="5954713" y="4213317"/>
            <a:ext cx="2830512" cy="553946"/>
          </a:xfrm>
          <a:prstGeom prst="roundRect">
            <a:avLst/>
          </a:prstGeom>
          <a:solidFill>
            <a:srgbClr val="75803A">
              <a:alpha val="65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Зарядить подсказки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58775" y="1956198"/>
            <a:ext cx="4033838" cy="1231106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От недостатка чего умерли подавляющее большинство жителей Блокадного Ленинграда во время Великой Отечественной войны?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8" name="Скругленный прямоугольник 77">
            <a:hlinkClick r:id="rId3" action="ppaction://hlinksldjump"/>
          </p:cNvPr>
          <p:cNvSpPr/>
          <p:nvPr/>
        </p:nvSpPr>
        <p:spPr>
          <a:xfrm>
            <a:off x="3656012" y="4213317"/>
            <a:ext cx="1831976" cy="553946"/>
          </a:xfrm>
          <a:prstGeom prst="roundRect">
            <a:avLst/>
          </a:prstGeom>
          <a:solidFill>
            <a:srgbClr val="C00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Огонь!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  <p:pic>
        <p:nvPicPr>
          <p:cNvPr id="11" name="Рисунок 10" descr="BLOKADA_LENINGRA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1108" y="1383324"/>
            <a:ext cx="3021916" cy="22674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8314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5196750" y="1078139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Еды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5196750" y="1889231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Воды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5196750" y="3511415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Тепла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5196750" y="2700323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Снарядов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8775" y="1968155"/>
            <a:ext cx="4033838" cy="1207190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От недостатка чего умерли подавляющее большинство жителей Блокадного Ленинграда во время Великой Отечественной войны?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61040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412000" y="4500"/>
            <a:ext cx="4320000" cy="730513"/>
            <a:chOff x="2412000" y="4499"/>
            <a:chExt cx="4320000" cy="730513"/>
          </a:xfrm>
          <a:solidFill>
            <a:srgbClr val="C00000"/>
          </a:solidFill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36936" y="107151"/>
              <a:ext cx="2270173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Вы промахнулись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719138" y="840508"/>
            <a:ext cx="3673475" cy="3462486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Еды.</a:t>
            </a:r>
          </a:p>
          <a:p>
            <a:pPr>
              <a:lnSpc>
                <a:spcPct val="125000"/>
              </a:lnSpc>
            </a:pPr>
            <a:r>
              <a:rPr lang="ru-RU" sz="1200" dirty="0" smtClean="0">
                <a:solidFill>
                  <a:schemeClr val="tx1"/>
                </a:solidFill>
              </a:rPr>
              <a:t>К сентябрю 1941 года численность населения Ленинграда и его пригородов составляла около 2,9 миллиона человек. Блокада Ленинграда, по разным оценкам, унесла жизни от 600 тысяч до 1,5 миллиона жителей города. От фашистских бомбежек погибли лишь 3% людей, остальные 97% -  от голода: ежедневно от истощения умирали около 4 тысяч человек. Когда запасы еды закончились, люди стали употреблять в пищу жмых, обойный клей, кожаные ремни и ботинки. На улицах города лежали мертвые тела: это считалось обычной ситуацией. </a:t>
            </a:r>
          </a:p>
          <a:p>
            <a:pPr>
              <a:lnSpc>
                <a:spcPct val="125000"/>
              </a:lnSpc>
            </a:pPr>
            <a:endParaRPr lang="ru-RU" sz="1200" dirty="0" smtClean="0">
              <a:solidFill>
                <a:prstClr val="black"/>
              </a:solidFill>
            </a:endParaRPr>
          </a:p>
          <a:p>
            <a:pPr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117191" y="1245004"/>
            <a:ext cx="2943456" cy="2653492"/>
            <a:chOff x="5481407" y="1092465"/>
            <a:chExt cx="2943456" cy="2653492"/>
          </a:xfrm>
        </p:grpSpPr>
        <p:sp>
          <p:nvSpPr>
            <p:cNvPr id="18" name="Скругленный прямоугольник 17">
              <a:hlinkClick r:id="rId3" action="ppaction://hlinksldjump"/>
            </p:cNvPr>
            <p:cNvSpPr/>
            <p:nvPr/>
          </p:nvSpPr>
          <p:spPr>
            <a:xfrm>
              <a:off x="5852788" y="3192011"/>
              <a:ext cx="2195513" cy="553946"/>
            </a:xfrm>
            <a:prstGeom prst="roundRect">
              <a:avLst/>
            </a:prstGeom>
            <a:solidFill>
              <a:srgbClr val="75803A"/>
            </a:solidFill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26000" rIns="180000" bIns="126000" rtlCol="0" anchor="ctr">
              <a:spAutoFit/>
            </a:bodyPr>
            <a:lstStyle/>
            <a:p>
              <a:pPr algn="ctr"/>
              <a:r>
                <a:rPr lang="ru-RU" sz="1600" dirty="0">
                  <a:solidFill>
                    <a:prstClr val="white"/>
                  </a:solidFill>
                  <a:latin typeface="Roboto Slab"/>
                </a:rPr>
                <a:t>Вернуться назад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481407" y="1092465"/>
              <a:ext cx="2943456" cy="2068418"/>
              <a:chOff x="5160262" y="1394012"/>
              <a:chExt cx="2943456" cy="2068418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5267325" y="3280914"/>
                <a:ext cx="2724150" cy="62361"/>
              </a:xfrm>
              <a:prstGeom prst="ellipse">
                <a:avLst/>
              </a:prstGeom>
              <a:solidFill>
                <a:srgbClr val="7580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5160262" y="1394012"/>
                <a:ext cx="2943456" cy="2068418"/>
                <a:chOff x="7264118" y="3837082"/>
                <a:chExt cx="1859094" cy="1306418"/>
              </a:xfrm>
            </p:grpSpPr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4118" y="4047742"/>
                  <a:ext cx="1859094" cy="1095758"/>
                </a:xfrm>
                <a:prstGeom prst="rect">
                  <a:avLst/>
                </a:prstGeom>
              </p:spPr>
            </p:pic>
            <p:pic>
              <p:nvPicPr>
                <p:cNvPr id="3074" name="Picture 2" descr="Картинки по запросу Огонь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0823" y="3837082"/>
                  <a:ext cx="1044764" cy="6540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9814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4" descr="Картинки по запросу Салю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62" y="658094"/>
            <a:ext cx="1822072" cy="1721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артинки по запросу Салю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05" y="1223536"/>
            <a:ext cx="1310333" cy="1237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12000" y="0"/>
            <a:ext cx="4320000" cy="730513"/>
            <a:chOff x="2412000" y="4499"/>
            <a:chExt cx="4320000" cy="730513"/>
          </a:xfrm>
          <a:solidFill>
            <a:srgbClr val="00B050"/>
          </a:solidFill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5219" y="107151"/>
              <a:ext cx="2393605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Точное попадание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719138" y="725092"/>
            <a:ext cx="3673475" cy="3693319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Еды.</a:t>
            </a:r>
          </a:p>
          <a:p>
            <a:pPr>
              <a:lnSpc>
                <a:spcPct val="125000"/>
              </a:lnSpc>
            </a:pPr>
            <a:r>
              <a:rPr lang="ru-RU" sz="1200" dirty="0" smtClean="0">
                <a:solidFill>
                  <a:schemeClr val="tx1"/>
                </a:solidFill>
              </a:rPr>
              <a:t>К сентябрю 1941 года численность населения Ленинграда и его пригородов составляла около 2,9 миллиона человек. Блокада Ленинграда, по разным оценкам, унесла жизни от 600 тысяч до 1,5 миллиона жителей города. От фашистских бомбежек погибли лишь 3% людей, остальные 97% -  от голода: ежедневно от истощения умирали около 4 тысяч человек. Когда запасы еды закончились, люди стали употреблять в пищу жмых, обойный клей, кожаные ремни и ботинки. На улицах города лежали мертвые тела: это считалось обычной ситуацией. </a:t>
            </a:r>
          </a:p>
          <a:p>
            <a:pPr>
              <a:lnSpc>
                <a:spcPct val="125000"/>
              </a:lnSpc>
            </a:pPr>
            <a:endParaRPr lang="ru-RU" sz="1200" dirty="0" smtClean="0">
              <a:solidFill>
                <a:prstClr val="black"/>
              </a:solidFill>
            </a:endParaRPr>
          </a:p>
          <a:p>
            <a:pPr>
              <a:lnSpc>
                <a:spcPct val="125000"/>
              </a:lnSpc>
            </a:pPr>
            <a:endParaRPr lang="ru-RU" sz="1200" dirty="0" smtClean="0">
              <a:solidFill>
                <a:prstClr val="black"/>
              </a:solidFill>
            </a:endParaRPr>
          </a:p>
          <a:p>
            <a:pPr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4703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73" name="Скругленный прямоугольник 72">
            <a:hlinkClick r:id="rId2" action="ppaction://hlinksldjump"/>
          </p:cNvPr>
          <p:cNvSpPr/>
          <p:nvPr/>
        </p:nvSpPr>
        <p:spPr>
          <a:xfrm>
            <a:off x="5954713" y="4213317"/>
            <a:ext cx="2830512" cy="553946"/>
          </a:xfrm>
          <a:prstGeom prst="roundRect">
            <a:avLst/>
          </a:prstGeom>
          <a:solidFill>
            <a:srgbClr val="75803A">
              <a:alpha val="65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Зарядить подсказки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58775" y="2110084"/>
            <a:ext cx="4033838" cy="923330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Как называется прибор для связи у радиста?</a:t>
            </a:r>
            <a:endParaRPr lang="ru-RU" sz="1600" dirty="0" smtClean="0">
              <a:solidFill>
                <a:prstClr val="black"/>
              </a:solidFill>
            </a:endParaRPr>
          </a:p>
          <a:p>
            <a:pPr>
              <a:lnSpc>
                <a:spcPct val="125000"/>
              </a:lnSpc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8" name="Скругленный прямоугольник 77">
            <a:hlinkClick r:id="rId3" action="ppaction://hlinksldjump"/>
          </p:cNvPr>
          <p:cNvSpPr/>
          <p:nvPr/>
        </p:nvSpPr>
        <p:spPr>
          <a:xfrm>
            <a:off x="3656012" y="4213317"/>
            <a:ext cx="1831976" cy="553946"/>
          </a:xfrm>
          <a:prstGeom prst="roundRect">
            <a:avLst/>
          </a:prstGeom>
          <a:solidFill>
            <a:srgbClr val="C00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Огонь!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  <p:pic>
        <p:nvPicPr>
          <p:cNvPr id="10" name="Рисунок 9" descr="связ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7803" y="1075888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87566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schemeClr val="bg1"/>
                </a:solidFill>
                <a:latin typeface="+mj-lt"/>
              </a:rPr>
              <a:t>Прицельтесь и стреляйте</a:t>
            </a:r>
          </a:p>
        </p:txBody>
      </p:sp>
      <p:sp>
        <p:nvSpPr>
          <p:cNvPr id="73" name="Скругленный прямоугольник 72">
            <a:hlinkClick r:id="rId2" action="ppaction://hlinksldjump"/>
          </p:cNvPr>
          <p:cNvSpPr/>
          <p:nvPr/>
        </p:nvSpPr>
        <p:spPr>
          <a:xfrm>
            <a:off x="5954713" y="4213317"/>
            <a:ext cx="2830512" cy="553946"/>
          </a:xfrm>
          <a:prstGeom prst="roundRect">
            <a:avLst/>
          </a:prstGeom>
          <a:solidFill>
            <a:srgbClr val="75803A">
              <a:alpha val="65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+mj-lt"/>
              </a:rPr>
              <a:t>Зарядить подсказки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58774" y="2429818"/>
            <a:ext cx="4392613" cy="283860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Что общего у дерева и ружья?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8" name="Скругленный прямоугольник 77">
            <a:hlinkClick r:id="rId3" action="ppaction://hlinksldjump"/>
          </p:cNvPr>
          <p:cNvSpPr/>
          <p:nvPr/>
        </p:nvSpPr>
        <p:spPr>
          <a:xfrm>
            <a:off x="3656012" y="4213317"/>
            <a:ext cx="1831976" cy="553946"/>
          </a:xfrm>
          <a:prstGeom prst="roundRect">
            <a:avLst/>
          </a:prstGeom>
          <a:solidFill>
            <a:srgbClr val="C00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+mj-lt"/>
              </a:rPr>
              <a:t>Огонь!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  <p:pic>
        <p:nvPicPr>
          <p:cNvPr id="11" name="Рисунок 10" descr="17f29ecc131fd8d3d1da2e0bd3c87f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7247" y="1211384"/>
            <a:ext cx="3882933" cy="23221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17139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5196750" y="1078139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Рация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5196750" y="1889231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Телефон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5196750" y="3511415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Магнитофон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5196750" y="2700323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Антенна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8775" y="2263973"/>
            <a:ext cx="4033838" cy="615553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Как называется прибор для связи у радиста?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57692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412000" y="4500"/>
            <a:ext cx="4320000" cy="730513"/>
            <a:chOff x="2412000" y="4499"/>
            <a:chExt cx="4320000" cy="730513"/>
          </a:xfrm>
          <a:solidFill>
            <a:srgbClr val="C00000"/>
          </a:solidFill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36936" y="107151"/>
              <a:ext cx="2270173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Вы промахнулись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719138" y="2529303"/>
            <a:ext cx="4505116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Рация</a:t>
            </a:r>
            <a:endParaRPr lang="ru-RU" sz="2400" dirty="0" smtClean="0">
              <a:solidFill>
                <a:prstClr val="black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117191" y="1245004"/>
            <a:ext cx="2943456" cy="2653492"/>
            <a:chOff x="5481407" y="1092465"/>
            <a:chExt cx="2943456" cy="2653492"/>
          </a:xfrm>
        </p:grpSpPr>
        <p:sp>
          <p:nvSpPr>
            <p:cNvPr id="18" name="Скругленный прямоугольник 17">
              <a:hlinkClick r:id="rId3" action="ppaction://hlinksldjump"/>
            </p:cNvPr>
            <p:cNvSpPr/>
            <p:nvPr/>
          </p:nvSpPr>
          <p:spPr>
            <a:xfrm>
              <a:off x="5852788" y="3192011"/>
              <a:ext cx="2195513" cy="553946"/>
            </a:xfrm>
            <a:prstGeom prst="roundRect">
              <a:avLst/>
            </a:prstGeom>
            <a:solidFill>
              <a:srgbClr val="75803A"/>
            </a:solidFill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26000" rIns="180000" bIns="126000" rtlCol="0" anchor="ctr">
              <a:spAutoFit/>
            </a:bodyPr>
            <a:lstStyle/>
            <a:p>
              <a:pPr algn="ctr"/>
              <a:r>
                <a:rPr lang="ru-RU" sz="1600" dirty="0">
                  <a:solidFill>
                    <a:prstClr val="white"/>
                  </a:solidFill>
                  <a:latin typeface="Roboto Slab"/>
                </a:rPr>
                <a:t>Вернуться назад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481407" y="1092465"/>
              <a:ext cx="2943456" cy="2068418"/>
              <a:chOff x="5160262" y="1394012"/>
              <a:chExt cx="2943456" cy="2068418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5267325" y="3280914"/>
                <a:ext cx="2724150" cy="62361"/>
              </a:xfrm>
              <a:prstGeom prst="ellipse">
                <a:avLst/>
              </a:prstGeom>
              <a:solidFill>
                <a:srgbClr val="7580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5160262" y="1394012"/>
                <a:ext cx="2943456" cy="2068418"/>
                <a:chOff x="7264118" y="3837082"/>
                <a:chExt cx="1859094" cy="1306418"/>
              </a:xfrm>
            </p:grpSpPr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4118" y="4047742"/>
                  <a:ext cx="1859094" cy="1095758"/>
                </a:xfrm>
                <a:prstGeom prst="rect">
                  <a:avLst/>
                </a:prstGeom>
              </p:spPr>
            </p:pic>
            <p:pic>
              <p:nvPicPr>
                <p:cNvPr id="3074" name="Picture 2" descr="Картинки по запросу Огонь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0823" y="3837082"/>
                  <a:ext cx="1044764" cy="6540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0103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4" descr="Картинки по запросу Салю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62" y="658094"/>
            <a:ext cx="1822072" cy="1721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артинки по запросу Салю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05" y="1223536"/>
            <a:ext cx="1310333" cy="1237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12000" y="0"/>
            <a:ext cx="4320000" cy="730513"/>
            <a:chOff x="2412000" y="4499"/>
            <a:chExt cx="4320000" cy="730513"/>
          </a:xfrm>
          <a:solidFill>
            <a:srgbClr val="00B050"/>
          </a:solidFill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5219" y="107151"/>
              <a:ext cx="2393605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Точное попадание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719138" y="2529303"/>
            <a:ext cx="4505116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РАЦИЯ</a:t>
            </a:r>
            <a:endParaRPr lang="ru-RU" sz="2400" dirty="0" smtClean="0">
              <a:solidFill>
                <a:prstClr val="black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226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73" name="Скругленный прямоугольник 72">
            <a:hlinkClick r:id="rId2" action="ppaction://hlinksldjump"/>
          </p:cNvPr>
          <p:cNvSpPr/>
          <p:nvPr/>
        </p:nvSpPr>
        <p:spPr>
          <a:xfrm>
            <a:off x="5954713" y="4213317"/>
            <a:ext cx="2830512" cy="553946"/>
          </a:xfrm>
          <a:prstGeom prst="roundRect">
            <a:avLst/>
          </a:prstGeom>
          <a:solidFill>
            <a:srgbClr val="75803A">
              <a:alpha val="65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Зарядить подсказки</a:t>
            </a:r>
          </a:p>
        </p:txBody>
      </p:sp>
      <p:sp>
        <p:nvSpPr>
          <p:cNvPr id="78" name="Скругленный прямоугольник 77">
            <a:hlinkClick r:id="rId3" action="ppaction://hlinksldjump"/>
          </p:cNvPr>
          <p:cNvSpPr/>
          <p:nvPr/>
        </p:nvSpPr>
        <p:spPr>
          <a:xfrm>
            <a:off x="3656012" y="4213317"/>
            <a:ext cx="1831976" cy="553946"/>
          </a:xfrm>
          <a:prstGeom prst="roundRect">
            <a:avLst/>
          </a:prstGeom>
          <a:solidFill>
            <a:srgbClr val="C00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Огонь!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6103" y="1663617"/>
            <a:ext cx="6103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Как звучит утренняя команда: «Рота….»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544502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5196750" y="1078139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Подъём!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5196750" y="1889231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Ура!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5196750" y="3511415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Не спать!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5196750" y="2700323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Встать!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8975" y="2398070"/>
            <a:ext cx="4033838" cy="283860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Как звучит утренняя команда: «Рота….»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7916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13482" y="541705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412000" y="4500"/>
            <a:ext cx="4320000" cy="730513"/>
            <a:chOff x="2412000" y="4499"/>
            <a:chExt cx="4320000" cy="730513"/>
          </a:xfrm>
          <a:solidFill>
            <a:srgbClr val="C00000"/>
          </a:solidFill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36936" y="107151"/>
              <a:ext cx="2270173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Вы промахнулись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719138" y="2358902"/>
            <a:ext cx="3673475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ПОДЪЁМ!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117191" y="1245004"/>
            <a:ext cx="2943456" cy="2653492"/>
            <a:chOff x="5481407" y="1092465"/>
            <a:chExt cx="2943456" cy="2653492"/>
          </a:xfrm>
        </p:grpSpPr>
        <p:sp>
          <p:nvSpPr>
            <p:cNvPr id="18" name="Скругленный прямоугольник 17">
              <a:hlinkClick r:id="rId3" action="ppaction://hlinksldjump"/>
            </p:cNvPr>
            <p:cNvSpPr/>
            <p:nvPr/>
          </p:nvSpPr>
          <p:spPr>
            <a:xfrm>
              <a:off x="5852788" y="3192011"/>
              <a:ext cx="2195513" cy="553946"/>
            </a:xfrm>
            <a:prstGeom prst="roundRect">
              <a:avLst/>
            </a:prstGeom>
            <a:solidFill>
              <a:srgbClr val="75803A"/>
            </a:solidFill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26000" rIns="180000" bIns="126000" rtlCol="0" anchor="ctr">
              <a:spAutoFit/>
            </a:bodyPr>
            <a:lstStyle/>
            <a:p>
              <a:pPr algn="ctr"/>
              <a:r>
                <a:rPr lang="ru-RU" sz="1600" dirty="0">
                  <a:solidFill>
                    <a:prstClr val="white"/>
                  </a:solidFill>
                  <a:latin typeface="Roboto Slab"/>
                </a:rPr>
                <a:t>Вернуться назад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481407" y="1092465"/>
              <a:ext cx="2943456" cy="2068418"/>
              <a:chOff x="5160262" y="1394012"/>
              <a:chExt cx="2943456" cy="2068418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5267325" y="3280914"/>
                <a:ext cx="2724150" cy="62361"/>
              </a:xfrm>
              <a:prstGeom prst="ellipse">
                <a:avLst/>
              </a:prstGeom>
              <a:solidFill>
                <a:srgbClr val="7580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5160262" y="1394012"/>
                <a:ext cx="2943456" cy="2068418"/>
                <a:chOff x="7264118" y="3837082"/>
                <a:chExt cx="1859094" cy="1306418"/>
              </a:xfrm>
            </p:grpSpPr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4118" y="4047742"/>
                  <a:ext cx="1859094" cy="1095758"/>
                </a:xfrm>
                <a:prstGeom prst="rect">
                  <a:avLst/>
                </a:prstGeom>
              </p:spPr>
            </p:pic>
            <p:pic>
              <p:nvPicPr>
                <p:cNvPr id="3074" name="Picture 2" descr="Картинки по запросу Огонь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0823" y="3837082"/>
                  <a:ext cx="1044764" cy="6540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35037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05667" y="385396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4" descr="Картинки по запросу Салю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62" y="658094"/>
            <a:ext cx="1822072" cy="1721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артинки по запросу Салю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05" y="1223536"/>
            <a:ext cx="1310333" cy="1237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12000" y="0"/>
            <a:ext cx="4320000" cy="730513"/>
            <a:chOff x="2412000" y="4499"/>
            <a:chExt cx="4320000" cy="730513"/>
          </a:xfrm>
          <a:solidFill>
            <a:srgbClr val="00B050"/>
          </a:solidFill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5219" y="107151"/>
              <a:ext cx="2393605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Точное попадание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734769" y="2499580"/>
            <a:ext cx="3673475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ПОДЪЁМ!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9217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73" name="Скругленный прямоугольник 72">
            <a:hlinkClick r:id="rId2" action="ppaction://hlinksldjump"/>
          </p:cNvPr>
          <p:cNvSpPr/>
          <p:nvPr/>
        </p:nvSpPr>
        <p:spPr>
          <a:xfrm>
            <a:off x="5954713" y="4213317"/>
            <a:ext cx="2830512" cy="553946"/>
          </a:xfrm>
          <a:prstGeom prst="roundRect">
            <a:avLst/>
          </a:prstGeom>
          <a:solidFill>
            <a:srgbClr val="75803A">
              <a:alpha val="65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Зарядить подсказки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58775" y="2275932"/>
            <a:ext cx="4033838" cy="591637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В какой должности состоит верховный главнокомандующий нашей армии?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8" name="Скругленный прямоугольник 77">
            <a:hlinkClick r:id="rId3" action="ppaction://hlinksldjump"/>
          </p:cNvPr>
          <p:cNvSpPr/>
          <p:nvPr/>
        </p:nvSpPr>
        <p:spPr>
          <a:xfrm>
            <a:off x="3656012" y="4213317"/>
            <a:ext cx="1831976" cy="553946"/>
          </a:xfrm>
          <a:prstGeom prst="roundRect">
            <a:avLst/>
          </a:prstGeom>
          <a:solidFill>
            <a:srgbClr val="C00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Огонь!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3116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5196750" y="1078139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Президент РФ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5196750" y="1889231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Генерал Армии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5196750" y="3511415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Генералиссимус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5196750" y="2700323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Премьер Министр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18124" y="142787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соответствии со статьёй 87 </a:t>
            </a:r>
            <a:r>
              <a:rPr lang="ru-RU" dirty="0" smtClean="0">
                <a:hlinkClick r:id="rId5" tooltip="Конституция Российской Федерации"/>
              </a:rPr>
              <a:t>Конституции Российской Федерации</a:t>
            </a:r>
            <a:r>
              <a:rPr lang="ru-RU" dirty="0" smtClean="0"/>
              <a:t>, Верховным главнокомандующим Вооружёнными Силами Российской Федерации является 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66099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412000" y="4500"/>
            <a:ext cx="4320000" cy="730513"/>
            <a:chOff x="2412000" y="4499"/>
            <a:chExt cx="4320000" cy="730513"/>
          </a:xfrm>
          <a:solidFill>
            <a:srgbClr val="C00000"/>
          </a:solidFill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36936" y="107151"/>
              <a:ext cx="2270173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Вы промахнулись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719138" y="2196006"/>
            <a:ext cx="3673475" cy="751488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800" dirty="0" smtClean="0">
                <a:solidFill>
                  <a:prstClr val="black"/>
                </a:solidFill>
              </a:rPr>
              <a:t>Президент РФ</a:t>
            </a:r>
          </a:p>
          <a:p>
            <a:pPr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117191" y="1245004"/>
            <a:ext cx="2943456" cy="2653492"/>
            <a:chOff x="5481407" y="1092465"/>
            <a:chExt cx="2943456" cy="2653492"/>
          </a:xfrm>
        </p:grpSpPr>
        <p:sp>
          <p:nvSpPr>
            <p:cNvPr id="18" name="Скругленный прямоугольник 17">
              <a:hlinkClick r:id="rId3" action="ppaction://hlinksldjump"/>
            </p:cNvPr>
            <p:cNvSpPr/>
            <p:nvPr/>
          </p:nvSpPr>
          <p:spPr>
            <a:xfrm>
              <a:off x="5852788" y="3192011"/>
              <a:ext cx="2195513" cy="553946"/>
            </a:xfrm>
            <a:prstGeom prst="roundRect">
              <a:avLst/>
            </a:prstGeom>
            <a:solidFill>
              <a:srgbClr val="75803A"/>
            </a:solidFill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26000" rIns="180000" bIns="126000" rtlCol="0" anchor="ctr">
              <a:spAutoFit/>
            </a:bodyPr>
            <a:lstStyle/>
            <a:p>
              <a:pPr algn="ctr"/>
              <a:r>
                <a:rPr lang="ru-RU" sz="1600" dirty="0">
                  <a:solidFill>
                    <a:prstClr val="white"/>
                  </a:solidFill>
                  <a:latin typeface="Roboto Slab"/>
                </a:rPr>
                <a:t>Вернуться назад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481407" y="1092465"/>
              <a:ext cx="2943456" cy="2068418"/>
              <a:chOff x="5160262" y="1394012"/>
              <a:chExt cx="2943456" cy="2068418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5267325" y="3280914"/>
                <a:ext cx="2724150" cy="62361"/>
              </a:xfrm>
              <a:prstGeom prst="ellipse">
                <a:avLst/>
              </a:prstGeom>
              <a:solidFill>
                <a:srgbClr val="7580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5160262" y="1394012"/>
                <a:ext cx="2943456" cy="2068418"/>
                <a:chOff x="7264118" y="3837082"/>
                <a:chExt cx="1859094" cy="1306418"/>
              </a:xfrm>
            </p:grpSpPr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4118" y="4047742"/>
                  <a:ext cx="1859094" cy="1095758"/>
                </a:xfrm>
                <a:prstGeom prst="rect">
                  <a:avLst/>
                </a:prstGeom>
              </p:spPr>
            </p:pic>
            <p:pic>
              <p:nvPicPr>
                <p:cNvPr id="3074" name="Picture 2" descr="Картинки по запросу Огонь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0823" y="3837082"/>
                  <a:ext cx="1044764" cy="6540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54897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schemeClr val="bg1"/>
                </a:solidFill>
                <a:latin typeface="+mj-lt"/>
              </a:rPr>
              <a:t>Прицельтесь и стреляйте</a:t>
            </a: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5196750" y="1163494"/>
            <a:ext cx="2880000" cy="468817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+mj-lt"/>
              </a:rPr>
              <a:t>СТВОЛ</a:t>
            </a:r>
            <a:endParaRPr lang="ru-RU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5196750" y="1974586"/>
            <a:ext cx="2880000" cy="468817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+mj-lt"/>
              </a:rPr>
              <a:t>КОРНИ</a:t>
            </a:r>
            <a:endParaRPr lang="ru-RU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5196750" y="3596770"/>
            <a:ext cx="2880000" cy="468817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+mj-lt"/>
              </a:rPr>
              <a:t>КОРА</a:t>
            </a:r>
            <a:endParaRPr lang="ru-RU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5196750" y="2785678"/>
            <a:ext cx="2880000" cy="468817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+mj-lt"/>
              </a:rPr>
              <a:t>КРОНА</a:t>
            </a:r>
            <a:endParaRPr lang="ru-RU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8774" y="2429820"/>
            <a:ext cx="4392613" cy="283860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Что общего у дерева и ружья?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3193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4" descr="Картинки по запросу Салю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62" y="658094"/>
            <a:ext cx="1822072" cy="1721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артинки по запросу Салю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05" y="1223536"/>
            <a:ext cx="1310333" cy="1237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12000" y="0"/>
            <a:ext cx="4320000" cy="730513"/>
            <a:chOff x="2412000" y="4499"/>
            <a:chExt cx="4320000" cy="730513"/>
          </a:xfrm>
          <a:solidFill>
            <a:srgbClr val="00B050"/>
          </a:solidFill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5219" y="107151"/>
              <a:ext cx="2393605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Точное попадание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719138" y="2412091"/>
            <a:ext cx="3673475" cy="319318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800" dirty="0" smtClean="0">
                <a:solidFill>
                  <a:prstClr val="black"/>
                </a:solidFill>
              </a:rPr>
              <a:t>ПРЕЗИДЕНТ РФ</a:t>
            </a:r>
            <a:endParaRPr lang="ru-RU" sz="1800" dirty="0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8345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73" name="Скругленный прямоугольник 72">
            <a:hlinkClick r:id="rId2" action="ppaction://hlinksldjump"/>
          </p:cNvPr>
          <p:cNvSpPr/>
          <p:nvPr/>
        </p:nvSpPr>
        <p:spPr>
          <a:xfrm>
            <a:off x="5954713" y="4213317"/>
            <a:ext cx="2830512" cy="553946"/>
          </a:xfrm>
          <a:prstGeom prst="roundRect">
            <a:avLst/>
          </a:prstGeom>
          <a:solidFill>
            <a:srgbClr val="75803A">
              <a:alpha val="65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Зарядить подсказки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58775" y="1802309"/>
            <a:ext cx="4033838" cy="1538883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В честь какой хищной речной рыбы назвали легендарные подводные лодки средней мощности, которые являются символом Победы Красной армии во Великой Отечественной войне?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8" name="Скругленный прямоугольник 77">
            <a:hlinkClick r:id="rId3" action="ppaction://hlinksldjump"/>
          </p:cNvPr>
          <p:cNvSpPr/>
          <p:nvPr/>
        </p:nvSpPr>
        <p:spPr>
          <a:xfrm>
            <a:off x="3656012" y="4213317"/>
            <a:ext cx="1831976" cy="553946"/>
          </a:xfrm>
          <a:prstGeom prst="roundRect">
            <a:avLst/>
          </a:prstGeom>
          <a:solidFill>
            <a:srgbClr val="C00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Огонь!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  <p:pic>
        <p:nvPicPr>
          <p:cNvPr id="9" name="Рисунок 8" descr="Щу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2092" y="1184974"/>
            <a:ext cx="3606800" cy="2314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3278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4392613" y="1078139"/>
            <a:ext cx="4392611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«Щука»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4392613" y="1889231"/>
            <a:ext cx="4392611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«Сом»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4392613" y="3511415"/>
            <a:ext cx="4392611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«Налим»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4392613" y="2700323"/>
            <a:ext cx="4392611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«Таймень»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8775" y="1660379"/>
            <a:ext cx="4033838" cy="1822743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В честь какой хищной речной рыбы назвали легендарные подводные лодки средней мощности, которые являются символом Победы Красной армии во Великой Отечественной войне?</a:t>
            </a:r>
          </a:p>
          <a:p>
            <a:pPr>
              <a:lnSpc>
                <a:spcPct val="125000"/>
              </a:lnSpc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8644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412000" y="4500"/>
            <a:ext cx="4320000" cy="730513"/>
            <a:chOff x="2412000" y="4499"/>
            <a:chExt cx="4320000" cy="730513"/>
          </a:xfrm>
          <a:solidFill>
            <a:srgbClr val="C00000"/>
          </a:solidFill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36936" y="107151"/>
              <a:ext cx="2270173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Вы промахнулись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719138" y="1048255"/>
            <a:ext cx="3673475" cy="3046988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Щука.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Подводные лодки типа «Щука»</a:t>
            </a:r>
            <a:r>
              <a:rPr lang="ru-RU" sz="1200" dirty="0" smtClean="0">
                <a:solidFill>
                  <a:schemeClr val="tx1"/>
                </a:solidFill>
              </a:rPr>
              <a:t> — серия средних </a:t>
            </a:r>
            <a:r>
              <a:rPr lang="ru-RU" sz="1200" dirty="0" smtClean="0">
                <a:solidFill>
                  <a:schemeClr val="tx1"/>
                </a:solidFill>
                <a:hlinkClick r:id="rId3" tooltip="Подводная лодка"/>
              </a:rPr>
              <a:t>подводных лодок</a:t>
            </a:r>
            <a:r>
              <a:rPr lang="ru-RU" sz="1200" dirty="0" smtClean="0">
                <a:solidFill>
                  <a:schemeClr val="tx1"/>
                </a:solidFill>
              </a:rPr>
              <a:t>, построенных в </a:t>
            </a:r>
            <a:r>
              <a:rPr lang="ru-RU" sz="1200" dirty="0" smtClean="0">
                <a:solidFill>
                  <a:schemeClr val="tx1"/>
                </a:solidFill>
                <a:hlinkClick r:id="rId4" tooltip="СССР"/>
              </a:rPr>
              <a:t>СССР</a:t>
            </a:r>
            <a:r>
              <a:rPr lang="ru-RU" sz="1200" dirty="0" smtClean="0">
                <a:solidFill>
                  <a:schemeClr val="tx1"/>
                </a:solidFill>
              </a:rPr>
              <a:t> в 1930—1940-x годах. </a:t>
            </a:r>
            <a:r>
              <a:rPr lang="ru-RU" sz="1200" b="1" dirty="0" smtClean="0">
                <a:solidFill>
                  <a:schemeClr val="tx1"/>
                </a:solidFill>
              </a:rPr>
              <a:t>Самый многочисленный тип средних подводных лодок СССР Великой Отечественной войны.</a:t>
            </a:r>
            <a:r>
              <a:rPr lang="ru-RU" sz="1200" dirty="0" smtClean="0">
                <a:solidFill>
                  <a:schemeClr val="tx1"/>
                </a:solidFill>
              </a:rPr>
              <a:t> Отличительными особенностями лодок были сравнительная дешевизна в постройке, повышенные манёвренность и живучесть. «Щуки» активно участвовали в </a:t>
            </a:r>
            <a:r>
              <a:rPr lang="ru-RU" sz="1200" dirty="0" smtClean="0">
                <a:solidFill>
                  <a:schemeClr val="tx1"/>
                </a:solidFill>
                <a:hlinkClick r:id="rId5" tooltip="Великая Отечественная война"/>
              </a:rPr>
              <a:t>Великой Отечественной войне</a:t>
            </a:r>
            <a:r>
              <a:rPr lang="ru-RU" sz="1200" dirty="0" smtClean="0">
                <a:solidFill>
                  <a:schemeClr val="tx1"/>
                </a:solidFill>
              </a:rPr>
              <a:t>, из 44 воевавших лодок погибла 31.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За боевые заслуги 6 подводных лодок типа «Щ» стали гвардейскими, 11 награждены </a:t>
            </a:r>
            <a:r>
              <a:rPr lang="ru-RU" sz="1200" dirty="0" smtClean="0">
                <a:solidFill>
                  <a:schemeClr val="tx1"/>
                </a:solidFill>
                <a:hlinkClick r:id="rId6" tooltip="Орден Красного Знамени"/>
              </a:rPr>
              <a:t>орденом Красного Знамени</a:t>
            </a:r>
            <a:endParaRPr lang="ru-RU" sz="1200" dirty="0" smtClean="0">
              <a:solidFill>
                <a:schemeClr val="tx1"/>
              </a:solidFill>
            </a:endParaRPr>
          </a:p>
          <a:p>
            <a:pPr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117191" y="1245004"/>
            <a:ext cx="2943456" cy="2653492"/>
            <a:chOff x="5481407" y="1092465"/>
            <a:chExt cx="2943456" cy="2653492"/>
          </a:xfrm>
        </p:grpSpPr>
        <p:sp>
          <p:nvSpPr>
            <p:cNvPr id="18" name="Скругленный прямоугольник 17">
              <a:hlinkClick r:id="rId7" action="ppaction://hlinksldjump"/>
            </p:cNvPr>
            <p:cNvSpPr/>
            <p:nvPr/>
          </p:nvSpPr>
          <p:spPr>
            <a:xfrm>
              <a:off x="5852788" y="3192011"/>
              <a:ext cx="2195513" cy="553946"/>
            </a:xfrm>
            <a:prstGeom prst="roundRect">
              <a:avLst/>
            </a:prstGeom>
            <a:solidFill>
              <a:srgbClr val="75803A"/>
            </a:solidFill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26000" rIns="180000" bIns="126000" rtlCol="0" anchor="ctr">
              <a:spAutoFit/>
            </a:bodyPr>
            <a:lstStyle/>
            <a:p>
              <a:pPr algn="ctr"/>
              <a:r>
                <a:rPr lang="ru-RU" sz="1600" dirty="0">
                  <a:solidFill>
                    <a:prstClr val="white"/>
                  </a:solidFill>
                  <a:latin typeface="Roboto Slab"/>
                </a:rPr>
                <a:t>Вернуться назад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481407" y="1092465"/>
              <a:ext cx="2943456" cy="2068418"/>
              <a:chOff x="5160262" y="1394012"/>
              <a:chExt cx="2943456" cy="2068418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5267325" y="3280914"/>
                <a:ext cx="2724150" cy="62361"/>
              </a:xfrm>
              <a:prstGeom prst="ellipse">
                <a:avLst/>
              </a:prstGeom>
              <a:solidFill>
                <a:srgbClr val="7580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5160262" y="1394012"/>
                <a:ext cx="2943456" cy="2068418"/>
                <a:chOff x="7264118" y="3837082"/>
                <a:chExt cx="1859094" cy="1306418"/>
              </a:xfrm>
            </p:grpSpPr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4118" y="4047742"/>
                  <a:ext cx="1859094" cy="1095758"/>
                </a:xfrm>
                <a:prstGeom prst="rect">
                  <a:avLst/>
                </a:prstGeom>
              </p:spPr>
            </p:pic>
            <p:pic>
              <p:nvPicPr>
                <p:cNvPr id="3074" name="Picture 2" descr="Картинки по запросу Огонь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0823" y="3837082"/>
                  <a:ext cx="1044764" cy="6540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1197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4" descr="Картинки по запросу Салю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62" y="658094"/>
            <a:ext cx="1822072" cy="1721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артинки по запросу Салю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05" y="1223536"/>
            <a:ext cx="1310333" cy="1237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12000" y="0"/>
            <a:ext cx="4320000" cy="730513"/>
            <a:chOff x="2412000" y="4499"/>
            <a:chExt cx="4320000" cy="730513"/>
          </a:xfrm>
          <a:solidFill>
            <a:srgbClr val="00B050"/>
          </a:solidFill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5219" y="107151"/>
              <a:ext cx="2393605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Точное попадание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719138" y="1057233"/>
            <a:ext cx="3673475" cy="302903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Щука.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Подводные лодки типа «Щука»</a:t>
            </a:r>
            <a:r>
              <a:rPr lang="ru-RU" sz="1200" dirty="0" smtClean="0">
                <a:solidFill>
                  <a:schemeClr val="tx1"/>
                </a:solidFill>
              </a:rPr>
              <a:t> — серия средних </a:t>
            </a:r>
            <a:r>
              <a:rPr lang="ru-RU" sz="1200" dirty="0" smtClean="0">
                <a:solidFill>
                  <a:schemeClr val="tx1"/>
                </a:solidFill>
                <a:hlinkClick r:id="rId7" tooltip="Подводная лодка"/>
              </a:rPr>
              <a:t>подводных лодок</a:t>
            </a:r>
            <a:r>
              <a:rPr lang="ru-RU" sz="1200" dirty="0" smtClean="0">
                <a:solidFill>
                  <a:schemeClr val="tx1"/>
                </a:solidFill>
              </a:rPr>
              <a:t>, построенных в </a:t>
            </a:r>
            <a:r>
              <a:rPr lang="ru-RU" sz="1200" dirty="0" smtClean="0">
                <a:solidFill>
                  <a:schemeClr val="tx1"/>
                </a:solidFill>
                <a:hlinkClick r:id="rId8" tooltip="СССР"/>
              </a:rPr>
              <a:t>СССР</a:t>
            </a:r>
            <a:r>
              <a:rPr lang="ru-RU" sz="1200" dirty="0" smtClean="0">
                <a:solidFill>
                  <a:schemeClr val="tx1"/>
                </a:solidFill>
              </a:rPr>
              <a:t> в 1930—1940-x годах. </a:t>
            </a:r>
            <a:r>
              <a:rPr lang="ru-RU" sz="1200" b="1" dirty="0" smtClean="0">
                <a:solidFill>
                  <a:schemeClr val="tx1"/>
                </a:solidFill>
              </a:rPr>
              <a:t>Самый многочисленный тип средних подводных лодок СССР Великой Отечественной войны.</a:t>
            </a:r>
            <a:r>
              <a:rPr lang="ru-RU" sz="1200" dirty="0" smtClean="0">
                <a:solidFill>
                  <a:schemeClr val="tx1"/>
                </a:solidFill>
              </a:rPr>
              <a:t> Отличительными особенностями лодок были сравнительная дешевизна в постройке, повышенные манёвренность и живучесть. «Щуки» активно участвовали в </a:t>
            </a:r>
            <a:r>
              <a:rPr lang="ru-RU" sz="1200" dirty="0" smtClean="0">
                <a:solidFill>
                  <a:schemeClr val="tx1"/>
                </a:solidFill>
                <a:hlinkClick r:id="rId9" tooltip="Великая Отечественная война"/>
              </a:rPr>
              <a:t>Великой Отечественной войне</a:t>
            </a:r>
            <a:r>
              <a:rPr lang="ru-RU" sz="1200" dirty="0" smtClean="0">
                <a:solidFill>
                  <a:schemeClr val="tx1"/>
                </a:solidFill>
              </a:rPr>
              <a:t>, из 44 воевавших лодок погибла 31.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За боевые заслуги 6 подводных лодок типа «Щ» стали гвардейскими, 11 награждены </a:t>
            </a:r>
            <a:r>
              <a:rPr lang="ru-RU" sz="1200" dirty="0" smtClean="0">
                <a:solidFill>
                  <a:schemeClr val="tx1"/>
                </a:solidFill>
                <a:hlinkClick r:id="rId10" tooltip="Орден Красного Знамени"/>
              </a:rPr>
              <a:t>орденом Красного Знамени</a:t>
            </a:r>
            <a:endParaRPr lang="ru-RU" sz="1200" dirty="0" smtClean="0">
              <a:solidFill>
                <a:schemeClr val="tx1"/>
              </a:solidFill>
            </a:endParaRPr>
          </a:p>
          <a:p>
            <a:pPr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724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60825" y="107152"/>
            <a:ext cx="32223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schemeClr val="bg1"/>
                </a:solidFill>
                <a:latin typeface="+mj-lt"/>
              </a:rPr>
              <a:t>Финальный выстрел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9137" y="1766930"/>
            <a:ext cx="2524248" cy="1346522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Как называется самый современный российский танк Т-14, с необитаемой башней, который изображен на фото?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>
            <a:hlinkClick r:id="rId3" action="ppaction://hlinksldjump"/>
          </p:cNvPr>
          <p:cNvSpPr/>
          <p:nvPr/>
        </p:nvSpPr>
        <p:spPr>
          <a:xfrm>
            <a:off x="3656012" y="3862436"/>
            <a:ext cx="1831976" cy="553946"/>
          </a:xfrm>
          <a:prstGeom prst="roundRect">
            <a:avLst/>
          </a:prstGeom>
          <a:solidFill>
            <a:srgbClr val="C00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+mj-lt"/>
              </a:rPr>
              <a:t>Огонь!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  <p:pic>
        <p:nvPicPr>
          <p:cNvPr id="14" name="Рисунок 13" descr="Alabino05042017-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39854" y="820595"/>
            <a:ext cx="4467900" cy="29102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9074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9138" y="2196006"/>
            <a:ext cx="3673475" cy="751488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800" dirty="0" smtClean="0">
                <a:solidFill>
                  <a:prstClr val="black"/>
                </a:solidFill>
              </a:rPr>
              <a:t>«Армата».</a:t>
            </a:r>
          </a:p>
          <a:p>
            <a:pPr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117191" y="1578535"/>
            <a:ext cx="2943456" cy="2319961"/>
            <a:chOff x="5481407" y="1425996"/>
            <a:chExt cx="2943456" cy="2319961"/>
          </a:xfrm>
        </p:grpSpPr>
        <p:sp>
          <p:nvSpPr>
            <p:cNvPr id="18" name="Скругленный прямоугольник 17">
              <a:hlinkClick r:id="rId3" action="ppaction://hlinksldjump"/>
            </p:cNvPr>
            <p:cNvSpPr/>
            <p:nvPr/>
          </p:nvSpPr>
          <p:spPr>
            <a:xfrm>
              <a:off x="5852788" y="3192011"/>
              <a:ext cx="2195513" cy="553946"/>
            </a:xfrm>
            <a:prstGeom prst="roundRect">
              <a:avLst/>
            </a:prstGeom>
            <a:solidFill>
              <a:srgbClr val="75803A"/>
            </a:solidFill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26000" rIns="180000" bIns="126000" rtlCol="0" anchor="ctr">
              <a:spAutoFit/>
            </a:bodyPr>
            <a:lstStyle/>
            <a:p>
              <a:pPr algn="ctr"/>
              <a:r>
                <a:rPr lang="ru-RU" sz="1600" dirty="0">
                  <a:solidFill>
                    <a:prstClr val="white"/>
                  </a:solidFill>
                  <a:latin typeface="Roboto Slab"/>
                </a:rPr>
                <a:t>Вернуться назад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481407" y="1425996"/>
              <a:ext cx="2943456" cy="1734885"/>
              <a:chOff x="5160262" y="1727543"/>
              <a:chExt cx="2943456" cy="1734885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5267325" y="3280914"/>
                <a:ext cx="2724150" cy="62361"/>
              </a:xfrm>
              <a:prstGeom prst="ellipse">
                <a:avLst/>
              </a:prstGeom>
              <a:solidFill>
                <a:srgbClr val="7580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0262" y="1727543"/>
                <a:ext cx="2943456" cy="1734885"/>
              </a:xfrm>
              <a:prstGeom prst="rect">
                <a:avLst/>
              </a:prstGeom>
            </p:spPr>
          </p:pic>
        </p:grpSp>
      </p:grpSp>
      <p:sp>
        <p:nvSpPr>
          <p:cNvPr id="23" name="Прямоугольник с двумя скругленными соседними углами 2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97086" y="107152"/>
            <a:ext cx="29498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 smtClean="0">
                <a:solidFill>
                  <a:prstClr val="white"/>
                </a:solidFill>
                <a:latin typeface="Roboto Slab"/>
              </a:rPr>
              <a:t>Правильный ответ</a:t>
            </a:r>
            <a:endParaRPr lang="ru-RU" sz="2200" dirty="0">
              <a:solidFill>
                <a:prstClr val="white"/>
              </a:solidFill>
              <a:latin typeface="Roboto Slab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3524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4" descr="Картинки по запросу Салю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62" y="658094"/>
            <a:ext cx="1822072" cy="1721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артинки по запросу Салю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05" y="1223536"/>
            <a:ext cx="1310333" cy="1237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12000" y="0"/>
            <a:ext cx="4320000" cy="730513"/>
            <a:chOff x="2412000" y="4499"/>
            <a:chExt cx="4320000" cy="730513"/>
          </a:xfrm>
          <a:solidFill>
            <a:srgbClr val="00B050"/>
          </a:solidFill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5219" y="107151"/>
              <a:ext cx="2393605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Точное попадание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719138" y="2465310"/>
            <a:ext cx="3673475" cy="212879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Армата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4981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73" name="Скругленный прямоугольник 72">
            <a:hlinkClick r:id="rId2" action="ppaction://hlinksldjump"/>
          </p:cNvPr>
          <p:cNvSpPr/>
          <p:nvPr/>
        </p:nvSpPr>
        <p:spPr>
          <a:xfrm>
            <a:off x="5954713" y="4213317"/>
            <a:ext cx="2830512" cy="553946"/>
          </a:xfrm>
          <a:prstGeom prst="roundRect">
            <a:avLst/>
          </a:prstGeom>
          <a:solidFill>
            <a:srgbClr val="75803A">
              <a:alpha val="65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Зарядить подсказки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58774" y="878981"/>
            <a:ext cx="4392613" cy="3385542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На фото современная система залпового огня по прозвищу «ГРАД», а вот </a:t>
            </a:r>
          </a:p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первую советскую </a:t>
            </a:r>
            <a:r>
              <a:rPr lang="ru-RU" sz="1600" dirty="0">
                <a:solidFill>
                  <a:prstClr val="black"/>
                </a:solidFill>
              </a:rPr>
              <a:t>реактивную систему залпового огня </a:t>
            </a:r>
            <a:r>
              <a:rPr lang="ru-RU" sz="1600" dirty="0" smtClean="0">
                <a:solidFill>
                  <a:prstClr val="black"/>
                </a:solidFill>
              </a:rPr>
              <a:t>«БМ-13», </a:t>
            </a:r>
            <a:r>
              <a:rPr lang="ru-RU" sz="1600" dirty="0">
                <a:solidFill>
                  <a:prstClr val="black"/>
                </a:solidFill>
              </a:rPr>
              <a:t>состоящую на вооружении </a:t>
            </a:r>
            <a:r>
              <a:rPr lang="ru-RU" sz="1600" dirty="0" smtClean="0">
                <a:solidFill>
                  <a:prstClr val="black"/>
                </a:solidFill>
              </a:rPr>
              <a:t>Красной армии </a:t>
            </a:r>
            <a:r>
              <a:rPr lang="ru-RU" sz="1600" dirty="0">
                <a:solidFill>
                  <a:prstClr val="black"/>
                </a:solidFill>
              </a:rPr>
              <a:t>и установленную на </a:t>
            </a:r>
            <a:r>
              <a:rPr lang="ru-RU" sz="1600" dirty="0" err="1" smtClean="0">
                <a:solidFill>
                  <a:prstClr val="black"/>
                </a:solidFill>
              </a:rPr>
              <a:t>автотехнику</a:t>
            </a:r>
            <a:r>
              <a:rPr lang="ru-RU" sz="1600" dirty="0" smtClean="0">
                <a:solidFill>
                  <a:prstClr val="black"/>
                </a:solidFill>
              </a:rPr>
              <a:t>, </a:t>
            </a:r>
            <a:r>
              <a:rPr lang="ru-RU" sz="1600" dirty="0">
                <a:solidFill>
                  <a:prstClr val="black"/>
                </a:solidFill>
              </a:rPr>
              <a:t>именуют словом, произведённым </a:t>
            </a:r>
            <a:r>
              <a:rPr lang="ru-RU" sz="1600" dirty="0" smtClean="0">
                <a:solidFill>
                  <a:prstClr val="black"/>
                </a:solidFill>
              </a:rPr>
              <a:t>от женского имени. </a:t>
            </a:r>
            <a:r>
              <a:rPr lang="ru-RU" sz="1600" dirty="0">
                <a:solidFill>
                  <a:prstClr val="black"/>
                </a:solidFill>
              </a:rPr>
              <a:t>Это </a:t>
            </a:r>
            <a:r>
              <a:rPr lang="ru-RU" sz="1600" dirty="0" smtClean="0">
                <a:solidFill>
                  <a:prstClr val="black"/>
                </a:solidFill>
              </a:rPr>
              <a:t>имя, </a:t>
            </a:r>
            <a:r>
              <a:rPr lang="ru-RU" sz="1600" dirty="0">
                <a:solidFill>
                  <a:prstClr val="black"/>
                </a:solidFill>
              </a:rPr>
              <a:t>по </a:t>
            </a:r>
            <a:r>
              <a:rPr lang="ru-RU" sz="1600" dirty="0" smtClean="0">
                <a:solidFill>
                  <a:prstClr val="black"/>
                </a:solidFill>
              </a:rPr>
              <a:t>мнению, солдат —напоминало им фронтовую песню из-за характерного звука, испускаемого при залпе? Назовите «имя» установки БМ-13.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8" name="Скругленный прямоугольник 77">
            <a:hlinkClick r:id="rId3" action="ppaction://hlinksldjump"/>
          </p:cNvPr>
          <p:cNvSpPr/>
          <p:nvPr/>
        </p:nvSpPr>
        <p:spPr>
          <a:xfrm>
            <a:off x="3656012" y="4213317"/>
            <a:ext cx="1831976" cy="553946"/>
          </a:xfrm>
          <a:prstGeom prst="roundRect">
            <a:avLst/>
          </a:prstGeom>
          <a:solidFill>
            <a:srgbClr val="C00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Огонь!</a:t>
            </a:r>
          </a:p>
        </p:txBody>
      </p:sp>
      <p:pic>
        <p:nvPicPr>
          <p:cNvPr id="23554" name="Picture 2" descr="Картинки по запросу Белград РСЗО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81" r="21457"/>
          <a:stretch/>
        </p:blipFill>
        <p:spPr bwMode="auto">
          <a:xfrm>
            <a:off x="5298141" y="1027161"/>
            <a:ext cx="2662518" cy="2724010"/>
          </a:xfrm>
          <a:prstGeom prst="flowChartConnector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79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5196750" y="1078139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«Катюша»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5196750" y="1889231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«Любушка»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5196750" y="3511415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«Настасья»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5196750" y="2700323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«Лизавета»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8774" y="737049"/>
            <a:ext cx="4392613" cy="3669402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На фото современная система залпового огня по прозвищу «ГРАД», а вот </a:t>
            </a:r>
          </a:p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первую советскую реактивную систему залпового огня «БМ-13», состоящую на вооружении Красной армии и установленную на </a:t>
            </a:r>
            <a:r>
              <a:rPr lang="ru-RU" sz="1600" dirty="0" err="1" smtClean="0">
                <a:solidFill>
                  <a:prstClr val="black"/>
                </a:solidFill>
              </a:rPr>
              <a:t>автотехнику</a:t>
            </a:r>
            <a:r>
              <a:rPr lang="ru-RU" sz="1600" dirty="0" smtClean="0">
                <a:solidFill>
                  <a:prstClr val="black"/>
                </a:solidFill>
              </a:rPr>
              <a:t>, именуют словом, произведённым от женского имени. Это имя, по мнению, солдат —напоминало им фронтовую песню из-за характерного звука, испускаемого при залпе? Назовите «имя» установки БМ-13.</a:t>
            </a:r>
          </a:p>
          <a:p>
            <a:pPr>
              <a:lnSpc>
                <a:spcPct val="125000"/>
              </a:lnSpc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8417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2412000" y="4500"/>
            <a:ext cx="4320000" cy="730513"/>
            <a:chOff x="2412000" y="4499"/>
            <a:chExt cx="4320000" cy="730513"/>
          </a:xfrm>
          <a:solidFill>
            <a:srgbClr val="C00000"/>
          </a:solidFill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36936" y="107151"/>
              <a:ext cx="2270173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+mj-lt"/>
                </a:rPr>
                <a:t>Вы промахнулись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719137" y="2358905"/>
            <a:ext cx="3752671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СТВОЛ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+mj-lt"/>
              </a:rPr>
              <a:t>Вернуться назад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117191" y="1245004"/>
            <a:ext cx="2943456" cy="2068418"/>
            <a:chOff x="5160262" y="1394012"/>
            <a:chExt cx="2943456" cy="2068418"/>
          </a:xfrm>
        </p:grpSpPr>
        <p:sp>
          <p:nvSpPr>
            <p:cNvPr id="22" name="Овал 21"/>
            <p:cNvSpPr/>
            <p:nvPr/>
          </p:nvSpPr>
          <p:spPr>
            <a:xfrm>
              <a:off x="5267325" y="3280914"/>
              <a:ext cx="2724150" cy="62361"/>
            </a:xfrm>
            <a:prstGeom prst="ellipse">
              <a:avLst/>
            </a:prstGeom>
            <a:solidFill>
              <a:srgbClr val="758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5160262" y="1394012"/>
              <a:ext cx="2943456" cy="2068418"/>
              <a:chOff x="7264118" y="3837082"/>
              <a:chExt cx="1859094" cy="1306418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4118" y="4047742"/>
                <a:ext cx="1859094" cy="1095758"/>
              </a:xfrm>
              <a:prstGeom prst="rect">
                <a:avLst/>
              </a:prstGeom>
            </p:spPr>
          </p:pic>
          <p:pic>
            <p:nvPicPr>
              <p:cNvPr id="3074" name="Picture 2" descr="Картинки по запросу Огонь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0823" y="3837082"/>
                <a:ext cx="1044764" cy="654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92555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412000" y="4500"/>
            <a:ext cx="4320000" cy="730513"/>
            <a:chOff x="2412000" y="4499"/>
            <a:chExt cx="4320000" cy="730513"/>
          </a:xfrm>
          <a:solidFill>
            <a:srgbClr val="C00000"/>
          </a:solidFill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36936" y="107151"/>
              <a:ext cx="2270173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Вы промахнулись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719138" y="2358902"/>
            <a:ext cx="3673475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Катюша.</a:t>
            </a:r>
            <a:endParaRPr lang="ru-RU" sz="2400" dirty="0">
              <a:solidFill>
                <a:prstClr val="black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117191" y="1245004"/>
            <a:ext cx="2943456" cy="2653492"/>
            <a:chOff x="5481407" y="1092465"/>
            <a:chExt cx="2943456" cy="2653492"/>
          </a:xfrm>
        </p:grpSpPr>
        <p:sp>
          <p:nvSpPr>
            <p:cNvPr id="18" name="Скругленный прямоугольник 17">
              <a:hlinkClick r:id="rId3" action="ppaction://hlinksldjump"/>
            </p:cNvPr>
            <p:cNvSpPr/>
            <p:nvPr/>
          </p:nvSpPr>
          <p:spPr>
            <a:xfrm>
              <a:off x="5852788" y="3192011"/>
              <a:ext cx="2195513" cy="553946"/>
            </a:xfrm>
            <a:prstGeom prst="roundRect">
              <a:avLst/>
            </a:prstGeom>
            <a:solidFill>
              <a:srgbClr val="75803A"/>
            </a:solidFill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26000" rIns="180000" bIns="126000" rtlCol="0" anchor="ctr">
              <a:spAutoFit/>
            </a:bodyPr>
            <a:lstStyle/>
            <a:p>
              <a:pPr algn="ctr"/>
              <a:r>
                <a:rPr lang="ru-RU" sz="1600" dirty="0">
                  <a:solidFill>
                    <a:prstClr val="white"/>
                  </a:solidFill>
                  <a:latin typeface="Roboto Slab"/>
                </a:rPr>
                <a:t>Вернуться назад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481407" y="1092465"/>
              <a:ext cx="2943456" cy="2068418"/>
              <a:chOff x="5160262" y="1394012"/>
              <a:chExt cx="2943456" cy="2068418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5267325" y="3280914"/>
                <a:ext cx="2724150" cy="62361"/>
              </a:xfrm>
              <a:prstGeom prst="ellipse">
                <a:avLst/>
              </a:prstGeom>
              <a:solidFill>
                <a:srgbClr val="7580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5160262" y="1394012"/>
                <a:ext cx="2943456" cy="2068418"/>
                <a:chOff x="7264118" y="3837082"/>
                <a:chExt cx="1859094" cy="1306418"/>
              </a:xfrm>
            </p:grpSpPr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4118" y="4047742"/>
                  <a:ext cx="1859094" cy="1095758"/>
                </a:xfrm>
                <a:prstGeom prst="rect">
                  <a:avLst/>
                </a:prstGeom>
              </p:spPr>
            </p:pic>
            <p:pic>
              <p:nvPicPr>
                <p:cNvPr id="3074" name="Picture 2" descr="Картинки по запросу Огонь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0823" y="3837082"/>
                  <a:ext cx="1044764" cy="6540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0636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9138" y="2358902"/>
            <a:ext cx="3673475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Катюша.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4" descr="Картинки по запросу Салю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62" y="658094"/>
            <a:ext cx="1822072" cy="1721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артинки по запросу Салю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05" y="1223536"/>
            <a:ext cx="1310333" cy="1237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12000" y="0"/>
            <a:ext cx="4320000" cy="730513"/>
            <a:chOff x="2412000" y="4499"/>
            <a:chExt cx="4320000" cy="730513"/>
          </a:xfrm>
          <a:solidFill>
            <a:srgbClr val="00B050"/>
          </a:solidFill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5219" y="107151"/>
              <a:ext cx="2393605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Точное попадание</a:t>
              </a: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39792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73" name="Скругленный прямоугольник 72">
            <a:hlinkClick r:id="rId2" action="ppaction://hlinksldjump"/>
          </p:cNvPr>
          <p:cNvSpPr/>
          <p:nvPr/>
        </p:nvSpPr>
        <p:spPr>
          <a:xfrm>
            <a:off x="5954713" y="4213317"/>
            <a:ext cx="2830512" cy="553946"/>
          </a:xfrm>
          <a:prstGeom prst="roundRect">
            <a:avLst/>
          </a:prstGeom>
          <a:solidFill>
            <a:srgbClr val="75803A">
              <a:alpha val="65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Зарядить подсказки</a:t>
            </a:r>
          </a:p>
        </p:txBody>
      </p:sp>
      <p:sp>
        <p:nvSpPr>
          <p:cNvPr id="78" name="Скругленный прямоугольник 77">
            <a:hlinkClick r:id="rId3" action="ppaction://hlinksldjump"/>
          </p:cNvPr>
          <p:cNvSpPr/>
          <p:nvPr/>
        </p:nvSpPr>
        <p:spPr>
          <a:xfrm>
            <a:off x="3656012" y="4213317"/>
            <a:ext cx="1831976" cy="553946"/>
          </a:xfrm>
          <a:prstGeom prst="roundRect">
            <a:avLst/>
          </a:prstGeom>
          <a:solidFill>
            <a:srgbClr val="C00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Огонь!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0554" y="2091189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Как называется военное укрытие, которое копают в земле?</a:t>
            </a:r>
            <a:endParaRPr lang="ru-RU" dirty="0"/>
          </a:p>
        </p:txBody>
      </p:sp>
      <p:pic>
        <p:nvPicPr>
          <p:cNvPr id="11" name="Рисунок 10" descr="Cld7X_oZec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12930" y="1180122"/>
            <a:ext cx="3226572" cy="21502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4793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5196750" y="1078139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Дот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0" name="Скругленный прямоугольник 9">
            <a:hlinkClick r:id="rId2" action="ppaction://hlinksldjump"/>
          </p:cNvPr>
          <p:cNvSpPr/>
          <p:nvPr/>
        </p:nvSpPr>
        <p:spPr>
          <a:xfrm>
            <a:off x="5196750" y="1889231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Яма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5196750" y="3511415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Нора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5196750" y="2700323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Окоп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38369" y="1989589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Как называется военное укрытие, которое копают в земле?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7517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412000" y="4500"/>
            <a:ext cx="4320000" cy="730513"/>
            <a:chOff x="2412000" y="4499"/>
            <a:chExt cx="4320000" cy="730513"/>
          </a:xfrm>
          <a:solidFill>
            <a:srgbClr val="C00000"/>
          </a:solidFill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36936" y="107151"/>
              <a:ext cx="2270173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Вы промахнулись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719138" y="2358903"/>
            <a:ext cx="3673475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Окоп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  <a:endParaRPr lang="ru-RU" sz="2400" dirty="0" smtClean="0">
              <a:solidFill>
                <a:prstClr val="black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117191" y="1245004"/>
            <a:ext cx="2943456" cy="2653492"/>
            <a:chOff x="5481407" y="1092465"/>
            <a:chExt cx="2943456" cy="2653492"/>
          </a:xfrm>
        </p:grpSpPr>
        <p:sp>
          <p:nvSpPr>
            <p:cNvPr id="18" name="Скругленный прямоугольник 17">
              <a:hlinkClick r:id="rId3" action="ppaction://hlinksldjump"/>
            </p:cNvPr>
            <p:cNvSpPr/>
            <p:nvPr/>
          </p:nvSpPr>
          <p:spPr>
            <a:xfrm>
              <a:off x="5852788" y="3192011"/>
              <a:ext cx="2195513" cy="553946"/>
            </a:xfrm>
            <a:prstGeom prst="roundRect">
              <a:avLst/>
            </a:prstGeom>
            <a:solidFill>
              <a:srgbClr val="75803A"/>
            </a:solidFill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26000" rIns="180000" bIns="126000" rtlCol="0" anchor="ctr">
              <a:spAutoFit/>
            </a:bodyPr>
            <a:lstStyle/>
            <a:p>
              <a:pPr algn="ctr"/>
              <a:r>
                <a:rPr lang="ru-RU" sz="1600" dirty="0">
                  <a:solidFill>
                    <a:prstClr val="white"/>
                  </a:solidFill>
                  <a:latin typeface="Roboto Slab"/>
                </a:rPr>
                <a:t>Вернуться назад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481407" y="1092465"/>
              <a:ext cx="2943456" cy="2068418"/>
              <a:chOff x="5160262" y="1394012"/>
              <a:chExt cx="2943456" cy="2068418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5267325" y="3280914"/>
                <a:ext cx="2724150" cy="62361"/>
              </a:xfrm>
              <a:prstGeom prst="ellipse">
                <a:avLst/>
              </a:prstGeom>
              <a:solidFill>
                <a:srgbClr val="7580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5160262" y="1394012"/>
                <a:ext cx="2943456" cy="2068418"/>
                <a:chOff x="7264118" y="3837082"/>
                <a:chExt cx="1859094" cy="1306418"/>
              </a:xfrm>
            </p:grpSpPr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4118" y="4047742"/>
                  <a:ext cx="1859094" cy="1095758"/>
                </a:xfrm>
                <a:prstGeom prst="rect">
                  <a:avLst/>
                </a:prstGeom>
              </p:spPr>
            </p:pic>
            <p:pic>
              <p:nvPicPr>
                <p:cNvPr id="3074" name="Picture 2" descr="Картинки по запросу Огонь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0823" y="3837082"/>
                  <a:ext cx="1044764" cy="6540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0850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35329" y="369765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4" descr="Картинки по запросу Салю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62" y="658094"/>
            <a:ext cx="1822072" cy="1721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артинки по запросу Салю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05" y="1223536"/>
            <a:ext cx="1310333" cy="1237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12000" y="0"/>
            <a:ext cx="4320000" cy="730513"/>
            <a:chOff x="2412000" y="4499"/>
            <a:chExt cx="4320000" cy="730513"/>
          </a:xfrm>
          <a:solidFill>
            <a:srgbClr val="00B050"/>
          </a:solidFill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5219" y="107151"/>
              <a:ext cx="2393605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Точное попадание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719138" y="2358903"/>
            <a:ext cx="3673475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Окоп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  <a:endParaRPr lang="ru-RU" sz="2400" dirty="0" smtClean="0">
              <a:solidFill>
                <a:prstClr val="black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0916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73" name="Скругленный прямоугольник 72">
            <a:hlinkClick r:id="rId2" action="ppaction://hlinksldjump"/>
          </p:cNvPr>
          <p:cNvSpPr/>
          <p:nvPr/>
        </p:nvSpPr>
        <p:spPr>
          <a:xfrm>
            <a:off x="5954713" y="4213317"/>
            <a:ext cx="2830512" cy="553946"/>
          </a:xfrm>
          <a:prstGeom prst="roundRect">
            <a:avLst/>
          </a:prstGeom>
          <a:solidFill>
            <a:srgbClr val="75803A">
              <a:alpha val="65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Зарядить подсказки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58775" y="2122043"/>
            <a:ext cx="4033838" cy="899413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>
                <a:solidFill>
                  <a:prstClr val="black"/>
                </a:solidFill>
              </a:rPr>
              <a:t>На шахматном сленге «будёновцем» называют игрока, который умело играет именно этими фигурами.</a:t>
            </a:r>
          </a:p>
        </p:txBody>
      </p:sp>
      <p:sp>
        <p:nvSpPr>
          <p:cNvPr id="78" name="Скругленный прямоугольник 77">
            <a:hlinkClick r:id="rId3" action="ppaction://hlinksldjump"/>
          </p:cNvPr>
          <p:cNvSpPr/>
          <p:nvPr/>
        </p:nvSpPr>
        <p:spPr>
          <a:xfrm>
            <a:off x="3656012" y="4213317"/>
            <a:ext cx="1831976" cy="553946"/>
          </a:xfrm>
          <a:prstGeom prst="roundRect">
            <a:avLst/>
          </a:prstGeom>
          <a:solidFill>
            <a:srgbClr val="C00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Огонь!</a:t>
            </a:r>
          </a:p>
        </p:txBody>
      </p:sp>
      <p:pic>
        <p:nvPicPr>
          <p:cNvPr id="10" name="Picture 2" descr="Картинки по запросу Шахматы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277" r="22412"/>
          <a:stretch/>
        </p:blipFill>
        <p:spPr bwMode="auto">
          <a:xfrm>
            <a:off x="5298141" y="1027161"/>
            <a:ext cx="2669522" cy="2730259"/>
          </a:xfrm>
          <a:prstGeom prst="flowChartConnector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2222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5196750" y="1078139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Конь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5196750" y="1889231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Слон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5196750" y="3511415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Ладья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5196750" y="2700323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Пешка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8775" y="2122043"/>
            <a:ext cx="4033838" cy="899413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>
                <a:solidFill>
                  <a:prstClr val="black"/>
                </a:solidFill>
              </a:rPr>
              <a:t>На шахматном сленге «будёновцем» называют игрока, который умело играет именно этими фигурами.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5107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412000" y="4500"/>
            <a:ext cx="4320000" cy="730513"/>
            <a:chOff x="2412000" y="4499"/>
            <a:chExt cx="4320000" cy="730513"/>
          </a:xfrm>
          <a:solidFill>
            <a:srgbClr val="C00000"/>
          </a:solidFill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36936" y="107151"/>
              <a:ext cx="2270173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Вы промахнулись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719138" y="1994668"/>
            <a:ext cx="3673475" cy="1154162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Конь.</a:t>
            </a:r>
          </a:p>
          <a:p>
            <a:pPr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  <a:p>
            <a:pPr>
              <a:lnSpc>
                <a:spcPct val="125000"/>
              </a:lnSpc>
            </a:pPr>
            <a:r>
              <a:rPr lang="ru-RU" sz="1200" dirty="0">
                <a:solidFill>
                  <a:prstClr val="black"/>
                </a:solidFill>
              </a:rPr>
              <a:t>Будёновцами в годы Гражданской войны называли бойцов Первой Конной армии, которой командовал С. М. Будённый</a:t>
            </a:r>
            <a:r>
              <a:rPr lang="ru-RU" sz="1200" dirty="0" smtClean="0">
                <a:solidFill>
                  <a:prstClr val="black"/>
                </a:solidFill>
              </a:rPr>
              <a:t>.</a:t>
            </a:r>
            <a:endParaRPr lang="ru-RU" sz="1200" dirty="0">
              <a:solidFill>
                <a:prstClr val="black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117191" y="1245004"/>
            <a:ext cx="2943456" cy="2653492"/>
            <a:chOff x="5481407" y="1092465"/>
            <a:chExt cx="2943456" cy="2653492"/>
          </a:xfrm>
        </p:grpSpPr>
        <p:sp>
          <p:nvSpPr>
            <p:cNvPr id="18" name="Скругленный прямоугольник 17">
              <a:hlinkClick r:id="rId3" action="ppaction://hlinksldjump"/>
            </p:cNvPr>
            <p:cNvSpPr/>
            <p:nvPr/>
          </p:nvSpPr>
          <p:spPr>
            <a:xfrm>
              <a:off x="5852788" y="3192011"/>
              <a:ext cx="2195513" cy="553946"/>
            </a:xfrm>
            <a:prstGeom prst="roundRect">
              <a:avLst/>
            </a:prstGeom>
            <a:solidFill>
              <a:srgbClr val="75803A"/>
            </a:solidFill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26000" rIns="180000" bIns="126000" rtlCol="0" anchor="ctr">
              <a:spAutoFit/>
            </a:bodyPr>
            <a:lstStyle/>
            <a:p>
              <a:pPr algn="ctr"/>
              <a:r>
                <a:rPr lang="ru-RU" sz="1600" dirty="0">
                  <a:solidFill>
                    <a:prstClr val="white"/>
                  </a:solidFill>
                  <a:latin typeface="Roboto Slab"/>
                </a:rPr>
                <a:t>Вернуться назад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481407" y="1092465"/>
              <a:ext cx="2943456" cy="2068418"/>
              <a:chOff x="5160262" y="1394012"/>
              <a:chExt cx="2943456" cy="2068418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5267325" y="3280914"/>
                <a:ext cx="2724150" cy="62361"/>
              </a:xfrm>
              <a:prstGeom prst="ellipse">
                <a:avLst/>
              </a:prstGeom>
              <a:solidFill>
                <a:srgbClr val="7580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5160262" y="1394012"/>
                <a:ext cx="2943456" cy="2068418"/>
                <a:chOff x="7264118" y="3837082"/>
                <a:chExt cx="1859094" cy="1306418"/>
              </a:xfrm>
            </p:grpSpPr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4118" y="4047742"/>
                  <a:ext cx="1859094" cy="1095758"/>
                </a:xfrm>
                <a:prstGeom prst="rect">
                  <a:avLst/>
                </a:prstGeom>
              </p:spPr>
            </p:pic>
            <p:pic>
              <p:nvPicPr>
                <p:cNvPr id="3074" name="Picture 2" descr="Картинки по запросу Огонь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0823" y="3837082"/>
                  <a:ext cx="1044764" cy="6540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93190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4" descr="Картинки по запросу Салю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62" y="658094"/>
            <a:ext cx="1822072" cy="1721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артинки по запросу Салю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05" y="1223536"/>
            <a:ext cx="1310333" cy="1237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12000" y="0"/>
            <a:ext cx="4320000" cy="730513"/>
            <a:chOff x="2412000" y="4499"/>
            <a:chExt cx="4320000" cy="730513"/>
          </a:xfrm>
          <a:solidFill>
            <a:srgbClr val="00B050"/>
          </a:solidFill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5219" y="107151"/>
              <a:ext cx="2393605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Точное попадание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719138" y="1994668"/>
            <a:ext cx="3673475" cy="1154162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Конь.</a:t>
            </a:r>
          </a:p>
          <a:p>
            <a:pPr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  <a:p>
            <a:pPr>
              <a:lnSpc>
                <a:spcPct val="125000"/>
              </a:lnSpc>
            </a:pPr>
            <a:r>
              <a:rPr lang="ru-RU" sz="1200" dirty="0">
                <a:solidFill>
                  <a:prstClr val="black"/>
                </a:solidFill>
              </a:rPr>
              <a:t>Будёновцами в годы Гражданской войны называли бойцов Первой Конной армии, которой командовал С. М. Будённый</a:t>
            </a:r>
            <a:r>
              <a:rPr lang="ru-RU" sz="1200" dirty="0" smtClean="0">
                <a:solidFill>
                  <a:prstClr val="black"/>
                </a:solidFill>
              </a:rPr>
              <a:t>.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06574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+mj-lt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4" descr="Картинки по запросу Салю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62" y="658094"/>
            <a:ext cx="1822072" cy="1721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артинки по запросу Салю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05" y="1223536"/>
            <a:ext cx="1310333" cy="1237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12000" y="0"/>
            <a:ext cx="4320000" cy="730513"/>
            <a:chOff x="2412000" y="4499"/>
            <a:chExt cx="4320000" cy="730513"/>
          </a:xfrm>
          <a:solidFill>
            <a:srgbClr val="00B050"/>
          </a:solidFill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5219" y="107151"/>
              <a:ext cx="2393605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+mj-lt"/>
                </a:rPr>
                <a:t>Точное попадание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719137" y="2358903"/>
            <a:ext cx="3134405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СТВОЛ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8053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73" name="Скругленный прямоугольник 72">
            <a:hlinkClick r:id="rId2" action="ppaction://hlinksldjump"/>
          </p:cNvPr>
          <p:cNvSpPr/>
          <p:nvPr/>
        </p:nvSpPr>
        <p:spPr>
          <a:xfrm>
            <a:off x="5954713" y="4213317"/>
            <a:ext cx="2830512" cy="553946"/>
          </a:xfrm>
          <a:prstGeom prst="roundRect">
            <a:avLst/>
          </a:prstGeom>
          <a:solidFill>
            <a:srgbClr val="75803A">
              <a:alpha val="65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Зарядить подсказки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58775" y="1802309"/>
            <a:ext cx="4033838" cy="1538883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Герой Советского союза, который своим телом закрыл амбразуру вражеского дзота, в Красноярске в его честь названа улица и установлен памятник. Как его фамилия и имя?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8" name="Скругленный прямоугольник 77">
            <a:hlinkClick r:id="rId3" action="ppaction://hlinksldjump"/>
          </p:cNvPr>
          <p:cNvSpPr/>
          <p:nvPr/>
        </p:nvSpPr>
        <p:spPr>
          <a:xfrm>
            <a:off x="3656012" y="4213317"/>
            <a:ext cx="1831976" cy="553946"/>
          </a:xfrm>
          <a:prstGeom prst="roundRect">
            <a:avLst/>
          </a:prstGeom>
          <a:solidFill>
            <a:srgbClr val="C00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Огонь!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  <p:pic>
        <p:nvPicPr>
          <p:cNvPr id="10" name="Рисунок 9" descr="262px-Alexander_Matveyevich_Matros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84032" y="797170"/>
            <a:ext cx="2113219" cy="3226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60612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5196749" y="1078139"/>
            <a:ext cx="3588475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Ефим Белинский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0" name="Скругленный прямоугольник 9">
            <a:hlinkClick r:id="rId2" action="ppaction://hlinksldjump"/>
          </p:cNvPr>
          <p:cNvSpPr/>
          <p:nvPr/>
        </p:nvSpPr>
        <p:spPr>
          <a:xfrm>
            <a:off x="5196749" y="1889231"/>
            <a:ext cx="3588476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Денис Давыдов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5196749" y="3511415"/>
            <a:ext cx="3588475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Александр Матросов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5196750" y="2700323"/>
            <a:ext cx="3588474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Андрей Дубенский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8775" y="1660378"/>
            <a:ext cx="4033838" cy="1822743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Герой Советского союза, который своим телом закрыл амбразуру вражеского дзота, в Красноярске в его честь названа улица и установлен памятник. Как его фамилия и имя?</a:t>
            </a:r>
          </a:p>
          <a:p>
            <a:pPr>
              <a:lnSpc>
                <a:spcPct val="125000"/>
              </a:lnSpc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0159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412000" y="4500"/>
            <a:ext cx="4320000" cy="730513"/>
            <a:chOff x="2412000" y="4499"/>
            <a:chExt cx="4320000" cy="730513"/>
          </a:xfrm>
          <a:solidFill>
            <a:srgbClr val="C00000"/>
          </a:solidFill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36936" y="107151"/>
              <a:ext cx="2270173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Вы промахнулись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719138" y="1994669"/>
            <a:ext cx="3673475" cy="1154162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Александр Матросов.</a:t>
            </a:r>
          </a:p>
          <a:p>
            <a:pPr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  <a:p>
            <a:pPr>
              <a:lnSpc>
                <a:spcPct val="125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Примечательно, что Ефим Белинский повторил его подвиг, но в его честь назвали только улицу в г. Красноярске</a:t>
            </a:r>
            <a:endParaRPr lang="ru-RU" sz="1200" dirty="0">
              <a:solidFill>
                <a:prstClr val="black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117191" y="1245004"/>
            <a:ext cx="2943456" cy="2653492"/>
            <a:chOff x="5481407" y="1092465"/>
            <a:chExt cx="2943456" cy="2653492"/>
          </a:xfrm>
        </p:grpSpPr>
        <p:sp>
          <p:nvSpPr>
            <p:cNvPr id="18" name="Скругленный прямоугольник 17">
              <a:hlinkClick r:id="rId3" action="ppaction://hlinksldjump"/>
            </p:cNvPr>
            <p:cNvSpPr/>
            <p:nvPr/>
          </p:nvSpPr>
          <p:spPr>
            <a:xfrm>
              <a:off x="5852788" y="3192011"/>
              <a:ext cx="2195513" cy="553946"/>
            </a:xfrm>
            <a:prstGeom prst="roundRect">
              <a:avLst/>
            </a:prstGeom>
            <a:solidFill>
              <a:srgbClr val="75803A"/>
            </a:solidFill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26000" rIns="180000" bIns="126000" rtlCol="0" anchor="ctr">
              <a:spAutoFit/>
            </a:bodyPr>
            <a:lstStyle/>
            <a:p>
              <a:pPr algn="ctr"/>
              <a:r>
                <a:rPr lang="ru-RU" sz="1600" dirty="0">
                  <a:solidFill>
                    <a:prstClr val="white"/>
                  </a:solidFill>
                  <a:latin typeface="Roboto Slab"/>
                </a:rPr>
                <a:t>Вернуться назад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481407" y="1092465"/>
              <a:ext cx="2943456" cy="2068418"/>
              <a:chOff x="5160262" y="1394012"/>
              <a:chExt cx="2943456" cy="2068418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5267325" y="3280914"/>
                <a:ext cx="2724150" cy="62361"/>
              </a:xfrm>
              <a:prstGeom prst="ellipse">
                <a:avLst/>
              </a:prstGeom>
              <a:solidFill>
                <a:srgbClr val="7580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5160262" y="1394012"/>
                <a:ext cx="2943456" cy="2068418"/>
                <a:chOff x="7264118" y="3837082"/>
                <a:chExt cx="1859094" cy="1306418"/>
              </a:xfrm>
            </p:grpSpPr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4118" y="4047742"/>
                  <a:ext cx="1859094" cy="1095758"/>
                </a:xfrm>
                <a:prstGeom prst="rect">
                  <a:avLst/>
                </a:prstGeom>
              </p:spPr>
            </p:pic>
            <p:pic>
              <p:nvPicPr>
                <p:cNvPr id="3074" name="Picture 2" descr="Картинки по запросу Огонь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0823" y="3837082"/>
                  <a:ext cx="1044764" cy="6540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87240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4" descr="Картинки по запросу Салю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62" y="658094"/>
            <a:ext cx="1822072" cy="1721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артинки по запросу Салю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05" y="1223536"/>
            <a:ext cx="1310333" cy="1237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12000" y="0"/>
            <a:ext cx="4320000" cy="730513"/>
            <a:chOff x="2412000" y="4499"/>
            <a:chExt cx="4320000" cy="730513"/>
          </a:xfrm>
          <a:solidFill>
            <a:srgbClr val="00B050"/>
          </a:solidFill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5219" y="107151"/>
              <a:ext cx="2393605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Точное попадание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719138" y="1879252"/>
            <a:ext cx="3673475" cy="1384995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Александр Матросов.</a:t>
            </a:r>
          </a:p>
          <a:p>
            <a:pPr>
              <a:lnSpc>
                <a:spcPct val="125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Примечательно, что Ефим Белинский повторил его подвиг, но в его честь назвали только улицу в г. Красноярске</a:t>
            </a:r>
          </a:p>
          <a:p>
            <a:pPr>
              <a:lnSpc>
                <a:spcPct val="125000"/>
              </a:lnSpc>
            </a:pPr>
            <a:endParaRPr lang="ru-RU" sz="1200" dirty="0" smtClean="0">
              <a:solidFill>
                <a:prstClr val="black"/>
              </a:solidFill>
            </a:endParaRPr>
          </a:p>
          <a:p>
            <a:pPr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182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73" name="Скругленный прямоугольник 72">
            <a:hlinkClick r:id="rId2" action="ppaction://hlinksldjump"/>
          </p:cNvPr>
          <p:cNvSpPr/>
          <p:nvPr/>
        </p:nvSpPr>
        <p:spPr>
          <a:xfrm>
            <a:off x="5954713" y="4213317"/>
            <a:ext cx="2830512" cy="553946"/>
          </a:xfrm>
          <a:prstGeom prst="roundRect">
            <a:avLst/>
          </a:prstGeom>
          <a:solidFill>
            <a:srgbClr val="75803A">
              <a:alpha val="65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Зарядить подсказки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58774" y="2263975"/>
            <a:ext cx="4392613" cy="615553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Как называют летчика, мастера в своем деле?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8" name="Скругленный прямоугольник 77">
            <a:hlinkClick r:id="rId3" action="ppaction://hlinksldjump"/>
          </p:cNvPr>
          <p:cNvSpPr/>
          <p:nvPr/>
        </p:nvSpPr>
        <p:spPr>
          <a:xfrm>
            <a:off x="3656012" y="4213317"/>
            <a:ext cx="1831976" cy="553946"/>
          </a:xfrm>
          <a:prstGeom prst="roundRect">
            <a:avLst/>
          </a:prstGeom>
          <a:solidFill>
            <a:srgbClr val="C00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Огонь!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  <p:pic>
        <p:nvPicPr>
          <p:cNvPr id="11" name="Рисунок 10" descr="9rechkal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1616" y="1182564"/>
            <a:ext cx="3343030" cy="25072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59869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5196750" y="1078139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Виртуоз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5196750" y="1889231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Ас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5196750" y="3511415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Мастер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5196750" y="2700323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Профессор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55600" y="1870396"/>
            <a:ext cx="4572000" cy="3406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 smtClean="0">
                <a:solidFill>
                  <a:prstClr val="black"/>
                </a:solidFill>
              </a:rPr>
              <a:t>Как называют летчика, мастера в своем деле</a:t>
            </a:r>
            <a:r>
              <a:rPr lang="ru-RU" sz="1400" dirty="0" smtClean="0">
                <a:solidFill>
                  <a:prstClr val="black"/>
                </a:solidFill>
              </a:rPr>
              <a:t>?</a:t>
            </a:r>
            <a:endParaRPr lang="ru-RU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24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412000" y="4500"/>
            <a:ext cx="4320000" cy="730513"/>
            <a:chOff x="2412000" y="4499"/>
            <a:chExt cx="4320000" cy="730513"/>
          </a:xfrm>
          <a:solidFill>
            <a:srgbClr val="C00000"/>
          </a:solidFill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36936" y="107151"/>
              <a:ext cx="2270173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Вы промахнулись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734769" y="1655518"/>
            <a:ext cx="3673475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Ас</a:t>
            </a:r>
            <a:endParaRPr lang="ru-RU" sz="2400" dirty="0">
              <a:solidFill>
                <a:prstClr val="black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117191" y="1245004"/>
            <a:ext cx="2943456" cy="2653492"/>
            <a:chOff x="5481407" y="1092465"/>
            <a:chExt cx="2943456" cy="2653492"/>
          </a:xfrm>
        </p:grpSpPr>
        <p:sp>
          <p:nvSpPr>
            <p:cNvPr id="18" name="Скругленный прямоугольник 17">
              <a:hlinkClick r:id="rId3" action="ppaction://hlinksldjump"/>
            </p:cNvPr>
            <p:cNvSpPr/>
            <p:nvPr/>
          </p:nvSpPr>
          <p:spPr>
            <a:xfrm>
              <a:off x="5852788" y="3192011"/>
              <a:ext cx="2195513" cy="553946"/>
            </a:xfrm>
            <a:prstGeom prst="roundRect">
              <a:avLst/>
            </a:prstGeom>
            <a:solidFill>
              <a:srgbClr val="75803A"/>
            </a:solidFill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26000" rIns="180000" bIns="126000" rtlCol="0" anchor="ctr">
              <a:spAutoFit/>
            </a:bodyPr>
            <a:lstStyle/>
            <a:p>
              <a:pPr algn="ctr"/>
              <a:r>
                <a:rPr lang="ru-RU" sz="1600" dirty="0">
                  <a:solidFill>
                    <a:prstClr val="white"/>
                  </a:solidFill>
                  <a:latin typeface="Roboto Slab"/>
                </a:rPr>
                <a:t>Вернуться назад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481407" y="1092465"/>
              <a:ext cx="2943456" cy="2068418"/>
              <a:chOff x="5160262" y="1394012"/>
              <a:chExt cx="2943456" cy="2068418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5267325" y="3280914"/>
                <a:ext cx="2724150" cy="62361"/>
              </a:xfrm>
              <a:prstGeom prst="ellipse">
                <a:avLst/>
              </a:prstGeom>
              <a:solidFill>
                <a:srgbClr val="7580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5160262" y="1394012"/>
                <a:ext cx="2943456" cy="2068418"/>
                <a:chOff x="7264118" y="3837082"/>
                <a:chExt cx="1859094" cy="1306418"/>
              </a:xfrm>
            </p:grpSpPr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4118" y="4047742"/>
                  <a:ext cx="1859094" cy="1095758"/>
                </a:xfrm>
                <a:prstGeom prst="rect">
                  <a:avLst/>
                </a:prstGeom>
              </p:spPr>
            </p:pic>
            <p:pic>
              <p:nvPicPr>
                <p:cNvPr id="3074" name="Picture 2" descr="Картинки по запросу Огонь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0823" y="3837082"/>
                  <a:ext cx="1044764" cy="6540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0878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4" descr="Картинки по запросу Салю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62" y="658094"/>
            <a:ext cx="1822072" cy="1721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артинки по запросу Салю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05" y="1223536"/>
            <a:ext cx="1310333" cy="1237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12000" y="0"/>
            <a:ext cx="4320000" cy="730513"/>
            <a:chOff x="2412000" y="4499"/>
            <a:chExt cx="4320000" cy="730513"/>
          </a:xfrm>
          <a:solidFill>
            <a:srgbClr val="00B050"/>
          </a:solidFill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5219" y="107151"/>
              <a:ext cx="2393605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Точное попадание</a:t>
              </a: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562831" y="2413609"/>
            <a:ext cx="3673475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Ас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9845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73" name="Скругленный прямоугольник 72">
            <a:hlinkClick r:id="rId2" action="ppaction://hlinksldjump"/>
          </p:cNvPr>
          <p:cNvSpPr/>
          <p:nvPr/>
        </p:nvSpPr>
        <p:spPr>
          <a:xfrm>
            <a:off x="5954713" y="4213317"/>
            <a:ext cx="2830512" cy="553946"/>
          </a:xfrm>
          <a:prstGeom prst="roundRect">
            <a:avLst/>
          </a:prstGeom>
          <a:solidFill>
            <a:srgbClr val="75803A">
              <a:alpha val="65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Зарядить подсказки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58775" y="1802310"/>
            <a:ext cx="4033838" cy="1538883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Это часть экипировки солдата ВДВ – воздушно-десантных войск, служит для торможения за счёт сопротивления атмосферы. Назовите эту часть экипировки.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8" name="Скругленный прямоугольник 77">
            <a:hlinkClick r:id="rId3" action="ppaction://hlinksldjump"/>
          </p:cNvPr>
          <p:cNvSpPr/>
          <p:nvPr/>
        </p:nvSpPr>
        <p:spPr>
          <a:xfrm>
            <a:off x="3656012" y="4213317"/>
            <a:ext cx="1831976" cy="553946"/>
          </a:xfrm>
          <a:prstGeom prst="roundRect">
            <a:avLst/>
          </a:prstGeom>
          <a:solidFill>
            <a:srgbClr val="C00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Огонь!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  <p:pic>
        <p:nvPicPr>
          <p:cNvPr id="11" name="Рисунок 10" descr="kamuflyazh-vdv (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82855" y="1336429"/>
            <a:ext cx="3454341" cy="22952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26893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5196750" y="1078139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Голубой берет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0" name="Скругленный прямоугольник 9">
            <a:hlinkClick r:id="rId2" action="ppaction://hlinksldjump"/>
          </p:cNvPr>
          <p:cNvSpPr/>
          <p:nvPr/>
        </p:nvSpPr>
        <p:spPr>
          <a:xfrm>
            <a:off x="5196750" y="1889231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Штыковая лопатка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5196750" y="3511415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Парашют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5196750" y="2700323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err="1" smtClean="0">
                <a:solidFill>
                  <a:prstClr val="black"/>
                </a:solidFill>
                <a:latin typeface="Roboto Slab"/>
              </a:rPr>
              <a:t>Бронижилет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8775" y="1648421"/>
            <a:ext cx="4033838" cy="1846659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Это часть экипировки солдата ВДВ – воздушно-десантных войск, служит для торможения за счёт сопротивления атмосферы. Назовите эту часть экипировки.</a:t>
            </a:r>
          </a:p>
          <a:p>
            <a:pPr>
              <a:lnSpc>
                <a:spcPct val="125000"/>
              </a:lnSpc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78503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schemeClr val="bg1"/>
                </a:solidFill>
                <a:latin typeface="+mj-lt"/>
              </a:rPr>
              <a:t>Прицельтесь и стреляйте</a:t>
            </a:r>
          </a:p>
        </p:txBody>
      </p:sp>
      <p:sp>
        <p:nvSpPr>
          <p:cNvPr id="73" name="Скругленный прямоугольник 72">
            <a:hlinkClick r:id="rId2" action="ppaction://hlinksldjump"/>
          </p:cNvPr>
          <p:cNvSpPr/>
          <p:nvPr/>
        </p:nvSpPr>
        <p:spPr>
          <a:xfrm>
            <a:off x="5954713" y="4213317"/>
            <a:ext cx="2830512" cy="553946"/>
          </a:xfrm>
          <a:prstGeom prst="roundRect">
            <a:avLst/>
          </a:prstGeom>
          <a:solidFill>
            <a:srgbClr val="75803A">
              <a:alpha val="65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+mj-lt"/>
              </a:rPr>
              <a:t>Зарядить подсказки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58775" y="2263972"/>
            <a:ext cx="4033838" cy="615553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Как называется место, где живут солдаты?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8" name="Скругленный прямоугольник 77">
            <a:hlinkClick r:id="rId3" action="ppaction://hlinksldjump"/>
          </p:cNvPr>
          <p:cNvSpPr/>
          <p:nvPr/>
        </p:nvSpPr>
        <p:spPr>
          <a:xfrm>
            <a:off x="3656012" y="4213317"/>
            <a:ext cx="1831976" cy="553946"/>
          </a:xfrm>
          <a:prstGeom prst="roundRect">
            <a:avLst/>
          </a:prstGeom>
          <a:solidFill>
            <a:srgbClr val="C00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+mj-lt"/>
              </a:rPr>
              <a:t>Огонь!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  <p:pic>
        <p:nvPicPr>
          <p:cNvPr id="11" name="Рисунок 10" descr="004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48005" y="1258276"/>
            <a:ext cx="3694235" cy="24628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6097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412000" y="4500"/>
            <a:ext cx="4320000" cy="730513"/>
            <a:chOff x="2412000" y="4499"/>
            <a:chExt cx="4320000" cy="730513"/>
          </a:xfrm>
          <a:solidFill>
            <a:srgbClr val="C00000"/>
          </a:solidFill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36936" y="107151"/>
              <a:ext cx="2270173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Вы промахнулись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719138" y="2196006"/>
            <a:ext cx="3673475" cy="751488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800" dirty="0" smtClean="0">
                <a:solidFill>
                  <a:prstClr val="black"/>
                </a:solidFill>
              </a:rPr>
              <a:t>Парашют.</a:t>
            </a:r>
          </a:p>
          <a:p>
            <a:pPr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117191" y="1245004"/>
            <a:ext cx="2943456" cy="2653492"/>
            <a:chOff x="5481407" y="1092465"/>
            <a:chExt cx="2943456" cy="2653492"/>
          </a:xfrm>
        </p:grpSpPr>
        <p:sp>
          <p:nvSpPr>
            <p:cNvPr id="18" name="Скругленный прямоугольник 17">
              <a:hlinkClick r:id="rId3" action="ppaction://hlinksldjump"/>
            </p:cNvPr>
            <p:cNvSpPr/>
            <p:nvPr/>
          </p:nvSpPr>
          <p:spPr>
            <a:xfrm>
              <a:off x="5852788" y="3192011"/>
              <a:ext cx="2195513" cy="553946"/>
            </a:xfrm>
            <a:prstGeom prst="roundRect">
              <a:avLst/>
            </a:prstGeom>
            <a:solidFill>
              <a:srgbClr val="75803A"/>
            </a:solidFill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26000" rIns="180000" bIns="126000" rtlCol="0" anchor="ctr">
              <a:spAutoFit/>
            </a:bodyPr>
            <a:lstStyle/>
            <a:p>
              <a:pPr algn="ctr"/>
              <a:r>
                <a:rPr lang="ru-RU" sz="1600" dirty="0">
                  <a:solidFill>
                    <a:prstClr val="white"/>
                  </a:solidFill>
                  <a:latin typeface="Roboto Slab"/>
                </a:rPr>
                <a:t>Вернуться назад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481407" y="1092465"/>
              <a:ext cx="2943456" cy="2068418"/>
              <a:chOff x="5160262" y="1394012"/>
              <a:chExt cx="2943456" cy="2068418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5267325" y="3280914"/>
                <a:ext cx="2724150" cy="62361"/>
              </a:xfrm>
              <a:prstGeom prst="ellipse">
                <a:avLst/>
              </a:prstGeom>
              <a:solidFill>
                <a:srgbClr val="7580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5160262" y="1394012"/>
                <a:ext cx="2943456" cy="2068418"/>
                <a:chOff x="7264118" y="3837082"/>
                <a:chExt cx="1859094" cy="1306418"/>
              </a:xfrm>
            </p:grpSpPr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4118" y="4047742"/>
                  <a:ext cx="1859094" cy="1095758"/>
                </a:xfrm>
                <a:prstGeom prst="rect">
                  <a:avLst/>
                </a:prstGeom>
              </p:spPr>
            </p:pic>
            <p:pic>
              <p:nvPicPr>
                <p:cNvPr id="3074" name="Picture 2" descr="Картинки по запросу Огонь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0823" y="3837082"/>
                  <a:ext cx="1044764" cy="6540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3119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4" descr="Картинки по запросу Салю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62" y="658094"/>
            <a:ext cx="1822072" cy="1721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артинки по запросу Салю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05" y="1223536"/>
            <a:ext cx="1310333" cy="1237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12000" y="0"/>
            <a:ext cx="4320000" cy="730513"/>
            <a:chOff x="2412000" y="4499"/>
            <a:chExt cx="4320000" cy="730513"/>
          </a:xfrm>
          <a:solidFill>
            <a:srgbClr val="00B050"/>
          </a:solidFill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5219" y="107151"/>
              <a:ext cx="2393605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Точное попадание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719138" y="2196006"/>
            <a:ext cx="3673475" cy="751488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800" dirty="0" smtClean="0">
                <a:solidFill>
                  <a:prstClr val="black"/>
                </a:solidFill>
              </a:rPr>
              <a:t>Парашют.</a:t>
            </a:r>
          </a:p>
          <a:p>
            <a:pPr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9961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60825" y="107152"/>
            <a:ext cx="32223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schemeClr val="bg1"/>
                </a:solidFill>
                <a:latin typeface="+mj-lt"/>
              </a:rPr>
              <a:t>Финальный выстрел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9137" y="2110086"/>
            <a:ext cx="3673475" cy="923330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Какой традиционный армейский праздник проходит ежегодно на Красной площади в Москве 9 мая?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>
            <a:hlinkClick r:id="rId3" action="ppaction://hlinksldjump"/>
          </p:cNvPr>
          <p:cNvSpPr/>
          <p:nvPr/>
        </p:nvSpPr>
        <p:spPr>
          <a:xfrm>
            <a:off x="3656012" y="3862436"/>
            <a:ext cx="1831976" cy="553946"/>
          </a:xfrm>
          <a:prstGeom prst="roundRect">
            <a:avLst/>
          </a:prstGeom>
          <a:solidFill>
            <a:srgbClr val="C00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+mj-lt"/>
              </a:rPr>
              <a:t>Огонь!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  <p:pic>
        <p:nvPicPr>
          <p:cNvPr id="14" name="Рисунок 13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3714" y="1333850"/>
            <a:ext cx="3788562" cy="21310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58414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9138" y="2110085"/>
            <a:ext cx="3673475" cy="923330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Парад Победы в честь окончания Великой Отечественной войны 9 мая 1945 года.</a:t>
            </a:r>
          </a:p>
          <a:p>
            <a:pPr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  <a:p>
            <a:pPr>
              <a:lnSpc>
                <a:spcPct val="125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.</a:t>
            </a:r>
            <a:endParaRPr lang="ru-RU" sz="1200" dirty="0">
              <a:solidFill>
                <a:prstClr val="black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117191" y="1245004"/>
            <a:ext cx="2943456" cy="2653492"/>
            <a:chOff x="5481407" y="1092465"/>
            <a:chExt cx="2943456" cy="2653492"/>
          </a:xfrm>
        </p:grpSpPr>
        <p:sp>
          <p:nvSpPr>
            <p:cNvPr id="18" name="Скругленный прямоугольник 17">
              <a:hlinkClick r:id="rId3" action="ppaction://hlinksldjump"/>
            </p:cNvPr>
            <p:cNvSpPr/>
            <p:nvPr/>
          </p:nvSpPr>
          <p:spPr>
            <a:xfrm>
              <a:off x="5852788" y="3192011"/>
              <a:ext cx="2195513" cy="553946"/>
            </a:xfrm>
            <a:prstGeom prst="roundRect">
              <a:avLst/>
            </a:prstGeom>
            <a:solidFill>
              <a:srgbClr val="75803A"/>
            </a:solidFill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26000" rIns="180000" bIns="126000" rtlCol="0" anchor="ctr">
              <a:spAutoFit/>
            </a:bodyPr>
            <a:lstStyle/>
            <a:p>
              <a:pPr algn="ctr"/>
              <a:r>
                <a:rPr lang="ru-RU" sz="1600" dirty="0">
                  <a:solidFill>
                    <a:prstClr val="white"/>
                  </a:solidFill>
                  <a:latin typeface="Roboto Slab"/>
                </a:rPr>
                <a:t>Вернуться назад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481407" y="1092465"/>
              <a:ext cx="2943456" cy="2068418"/>
              <a:chOff x="5160262" y="1394012"/>
              <a:chExt cx="2943456" cy="2068418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5267325" y="3280914"/>
                <a:ext cx="2724150" cy="62361"/>
              </a:xfrm>
              <a:prstGeom prst="ellipse">
                <a:avLst/>
              </a:prstGeom>
              <a:solidFill>
                <a:srgbClr val="7580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5160262" y="1394012"/>
                <a:ext cx="2943456" cy="2068418"/>
                <a:chOff x="7264118" y="3837082"/>
                <a:chExt cx="1859094" cy="1306418"/>
              </a:xfrm>
            </p:grpSpPr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4118" y="4047742"/>
                  <a:ext cx="1859094" cy="1095758"/>
                </a:xfrm>
                <a:prstGeom prst="rect">
                  <a:avLst/>
                </a:prstGeom>
              </p:spPr>
            </p:pic>
            <p:pic>
              <p:nvPicPr>
                <p:cNvPr id="3074" name="Picture 2" descr="Картинки по запросу Огонь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0823" y="3837082"/>
                  <a:ext cx="1044764" cy="6540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23" name="Прямоугольник с двумя скругленными соседними углами 2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97086" y="107152"/>
            <a:ext cx="29498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 smtClean="0">
                <a:solidFill>
                  <a:prstClr val="white"/>
                </a:solidFill>
                <a:latin typeface="Roboto Slab"/>
              </a:rPr>
              <a:t>Правильный ответ</a:t>
            </a:r>
            <a:endParaRPr lang="ru-RU" sz="2200" dirty="0">
              <a:solidFill>
                <a:prstClr val="white"/>
              </a:solidFill>
              <a:latin typeface="Roboto Slab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2857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4" descr="Картинки по запросу Салю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62" y="658094"/>
            <a:ext cx="1822072" cy="1721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артинки по запросу Салю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05" y="1223536"/>
            <a:ext cx="1310333" cy="1237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12000" y="0"/>
            <a:ext cx="4320000" cy="730513"/>
            <a:chOff x="2412000" y="4499"/>
            <a:chExt cx="4320000" cy="730513"/>
          </a:xfrm>
          <a:solidFill>
            <a:srgbClr val="00B050"/>
          </a:solidFill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5219" y="107151"/>
              <a:ext cx="2393605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Точное попадание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719138" y="2234478"/>
            <a:ext cx="3673475" cy="67454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Парад Победы в честь окончания Великой Отечественной войны 9 мая 1945 года.</a:t>
            </a:r>
          </a:p>
          <a:p>
            <a:pPr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6109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73" name="Скругленный прямоугольник 72">
            <a:hlinkClick r:id="rId2" action="ppaction://hlinksldjump"/>
          </p:cNvPr>
          <p:cNvSpPr/>
          <p:nvPr/>
        </p:nvSpPr>
        <p:spPr>
          <a:xfrm>
            <a:off x="5954713" y="4213317"/>
            <a:ext cx="2830512" cy="553946"/>
          </a:xfrm>
          <a:prstGeom prst="roundRect">
            <a:avLst/>
          </a:prstGeom>
          <a:solidFill>
            <a:srgbClr val="75803A">
              <a:alpha val="65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Зарядить подсказки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58775" y="1802311"/>
            <a:ext cx="4033838" cy="1538883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На груди Иосифа Сталина висит две медали «Золотая звезда», какое звание присваивали военным при получении этой наивысшей награды, в том числе посмертно?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8" name="Скругленный прямоугольник 77">
            <a:hlinkClick r:id="rId3" action="ppaction://hlinksldjump"/>
          </p:cNvPr>
          <p:cNvSpPr/>
          <p:nvPr/>
        </p:nvSpPr>
        <p:spPr>
          <a:xfrm>
            <a:off x="3656012" y="4213317"/>
            <a:ext cx="1831976" cy="553946"/>
          </a:xfrm>
          <a:prstGeom prst="roundRect">
            <a:avLst/>
          </a:prstGeom>
          <a:solidFill>
            <a:srgbClr val="C00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Огонь!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  <p:pic>
        <p:nvPicPr>
          <p:cNvPr id="11" name="Рисунок 10" descr="2017_01_09_f6ad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6358" y="9398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1831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5196750" y="1078139"/>
            <a:ext cx="3588474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Герой России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5196750" y="1889231"/>
            <a:ext cx="3588474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Непобедимый воин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5196750" y="3511415"/>
            <a:ext cx="3588474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Генералиссимус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5196749" y="2700323"/>
            <a:ext cx="3588475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Генерал Армии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8775" y="1816622"/>
            <a:ext cx="4033838" cy="1316707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 smtClean="0">
                <a:solidFill>
                  <a:prstClr val="black"/>
                </a:solidFill>
              </a:rPr>
              <a:t>На груди Иосифа Сталина висит две медали «Золотая звезда», какое звание присваивали военным при получении этой наивысшей награды, в том числе посмертно?</a:t>
            </a:r>
          </a:p>
          <a:p>
            <a:pPr>
              <a:lnSpc>
                <a:spcPct val="125000"/>
              </a:lnSpc>
            </a:pP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7796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412000" y="4500"/>
            <a:ext cx="4320000" cy="730513"/>
            <a:chOff x="2412000" y="4499"/>
            <a:chExt cx="4320000" cy="730513"/>
          </a:xfrm>
          <a:solidFill>
            <a:srgbClr val="C00000"/>
          </a:solidFill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36936" y="107151"/>
              <a:ext cx="2270173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Вы промахнулись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719138" y="1744600"/>
            <a:ext cx="3673475" cy="1654299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Герой России или Советского Союза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ru-RU" sz="2400" dirty="0" smtClean="0">
              <a:solidFill>
                <a:prstClr val="black"/>
              </a:solidFill>
            </a:endParaRPr>
          </a:p>
          <a:p>
            <a:pPr>
              <a:lnSpc>
                <a:spcPct val="125000"/>
              </a:lnSpc>
            </a:pPr>
            <a:endParaRPr lang="ru-RU" sz="1400" dirty="0" smtClean="0">
              <a:solidFill>
                <a:prstClr val="black"/>
              </a:solidFill>
            </a:endParaRPr>
          </a:p>
          <a:p>
            <a:pPr>
              <a:lnSpc>
                <a:spcPct val="125000"/>
              </a:lnSpc>
            </a:pPr>
            <a:endParaRPr lang="ru-RU" sz="2400" dirty="0">
              <a:solidFill>
                <a:prstClr val="black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117191" y="1245004"/>
            <a:ext cx="2943456" cy="2653492"/>
            <a:chOff x="5481407" y="1092465"/>
            <a:chExt cx="2943456" cy="2653492"/>
          </a:xfrm>
        </p:grpSpPr>
        <p:sp>
          <p:nvSpPr>
            <p:cNvPr id="18" name="Скругленный прямоугольник 17">
              <a:hlinkClick r:id="rId3" action="ppaction://hlinksldjump"/>
            </p:cNvPr>
            <p:cNvSpPr/>
            <p:nvPr/>
          </p:nvSpPr>
          <p:spPr>
            <a:xfrm>
              <a:off x="5852788" y="3192011"/>
              <a:ext cx="2195513" cy="553946"/>
            </a:xfrm>
            <a:prstGeom prst="roundRect">
              <a:avLst/>
            </a:prstGeom>
            <a:solidFill>
              <a:srgbClr val="75803A"/>
            </a:solidFill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26000" rIns="180000" bIns="126000" rtlCol="0" anchor="ctr">
              <a:spAutoFit/>
            </a:bodyPr>
            <a:lstStyle/>
            <a:p>
              <a:pPr algn="ctr"/>
              <a:r>
                <a:rPr lang="ru-RU" sz="1600" dirty="0">
                  <a:solidFill>
                    <a:prstClr val="white"/>
                  </a:solidFill>
                  <a:latin typeface="Roboto Slab"/>
                </a:rPr>
                <a:t>Вернуться назад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481407" y="1092465"/>
              <a:ext cx="2943456" cy="2068418"/>
              <a:chOff x="5160262" y="1394012"/>
              <a:chExt cx="2943456" cy="2068418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5267325" y="3280914"/>
                <a:ext cx="2724150" cy="62361"/>
              </a:xfrm>
              <a:prstGeom prst="ellipse">
                <a:avLst/>
              </a:prstGeom>
              <a:solidFill>
                <a:srgbClr val="7580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5160262" y="1394012"/>
                <a:ext cx="2943456" cy="2068418"/>
                <a:chOff x="7264118" y="3837082"/>
                <a:chExt cx="1859094" cy="1306418"/>
              </a:xfrm>
            </p:grpSpPr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4118" y="4047742"/>
                  <a:ext cx="1859094" cy="1095758"/>
                </a:xfrm>
                <a:prstGeom prst="rect">
                  <a:avLst/>
                </a:prstGeom>
              </p:spPr>
            </p:pic>
            <p:pic>
              <p:nvPicPr>
                <p:cNvPr id="3074" name="Picture 2" descr="Картинки по запросу Огонь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0823" y="3837082"/>
                  <a:ext cx="1044764" cy="6540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20291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4093" y="1855807"/>
            <a:ext cx="3673475" cy="1384995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Герой России или Советского Союза</a:t>
            </a:r>
          </a:p>
          <a:p>
            <a:pPr>
              <a:lnSpc>
                <a:spcPct val="125000"/>
              </a:lnSpc>
            </a:pP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4" descr="Картинки по запросу Салю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62" y="658094"/>
            <a:ext cx="1822072" cy="1721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артинки по запросу Салю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05" y="1223536"/>
            <a:ext cx="1310333" cy="1237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12000" y="0"/>
            <a:ext cx="4320000" cy="730513"/>
            <a:chOff x="2412000" y="4499"/>
            <a:chExt cx="4320000" cy="730513"/>
          </a:xfrm>
          <a:solidFill>
            <a:srgbClr val="00B050"/>
          </a:solidFill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5219" y="107151"/>
              <a:ext cx="2393605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Точное попадание</a:t>
              </a: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92905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73" name="Скругленный прямоугольник 72">
            <a:hlinkClick r:id="rId2" action="ppaction://hlinksldjump"/>
          </p:cNvPr>
          <p:cNvSpPr/>
          <p:nvPr/>
        </p:nvSpPr>
        <p:spPr>
          <a:xfrm>
            <a:off x="5954713" y="4213317"/>
            <a:ext cx="2830512" cy="553946"/>
          </a:xfrm>
          <a:prstGeom prst="roundRect">
            <a:avLst/>
          </a:prstGeom>
          <a:solidFill>
            <a:srgbClr val="75803A">
              <a:alpha val="65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Зарядить подсказки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993775" y="2263975"/>
            <a:ext cx="4033838" cy="615553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Плох тот солдат, который не мечтает стать … кем?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8" name="Скругленный прямоугольник 77">
            <a:hlinkClick r:id="rId3" action="ppaction://hlinksldjump"/>
          </p:cNvPr>
          <p:cNvSpPr/>
          <p:nvPr/>
        </p:nvSpPr>
        <p:spPr>
          <a:xfrm>
            <a:off x="3656012" y="4213317"/>
            <a:ext cx="1831976" cy="553946"/>
          </a:xfrm>
          <a:prstGeom prst="roundRect">
            <a:avLst/>
          </a:prstGeom>
          <a:solidFill>
            <a:srgbClr val="C00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Огонь!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  <p:pic>
        <p:nvPicPr>
          <p:cNvPr id="10" name="Рисунок 9" descr="Du9WvfBV4AEpO7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8014" y="1121921"/>
            <a:ext cx="1981493" cy="2803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5912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schemeClr val="bg1"/>
                </a:solidFill>
                <a:latin typeface="+mj-lt"/>
              </a:rPr>
              <a:t>Прицельтесь и стреляйте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8775" y="2263973"/>
            <a:ext cx="4033838" cy="615553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Как называют место, где живут солдаты?</a:t>
            </a:r>
            <a:endParaRPr lang="ru-RU" sz="1600" dirty="0" smtClean="0">
              <a:solidFill>
                <a:schemeClr val="tx1"/>
              </a:solidFill>
            </a:endParaRPr>
          </a:p>
          <a:p>
            <a:pPr>
              <a:lnSpc>
                <a:spcPct val="125000"/>
              </a:lnSpc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>
            <a:hlinkClick r:id="rId2" action="ppaction://hlinksldjump"/>
          </p:cNvPr>
          <p:cNvSpPr/>
          <p:nvPr/>
        </p:nvSpPr>
        <p:spPr>
          <a:xfrm>
            <a:off x="4945553" y="1203834"/>
            <a:ext cx="3705202" cy="468817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+mj-lt"/>
              </a:rPr>
              <a:t>БАРАК</a:t>
            </a:r>
            <a:endParaRPr lang="ru-RU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Скругленный прямоугольник 14">
            <a:hlinkClick r:id="rId2" action="ppaction://hlinksldjump"/>
          </p:cNvPr>
          <p:cNvSpPr/>
          <p:nvPr/>
        </p:nvSpPr>
        <p:spPr>
          <a:xfrm>
            <a:off x="4945552" y="1972136"/>
            <a:ext cx="3705203" cy="468817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+mj-lt"/>
              </a:rPr>
              <a:t>ОБЩЕЖИТИЕ</a:t>
            </a:r>
            <a:endParaRPr lang="ru-RU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Скругленный прямоугольник 16">
            <a:hlinkClick r:id="rId2" action="ppaction://hlinksldjump"/>
          </p:cNvPr>
          <p:cNvSpPr/>
          <p:nvPr/>
        </p:nvSpPr>
        <p:spPr>
          <a:xfrm>
            <a:off x="4945553" y="3594320"/>
            <a:ext cx="3705202" cy="468817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+mj-lt"/>
              </a:rPr>
              <a:t>ЗЕМЛЯНКА</a:t>
            </a:r>
            <a:endParaRPr lang="ru-RU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4945553" y="2783228"/>
            <a:ext cx="3705202" cy="468817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+mj-lt"/>
              </a:rPr>
              <a:t>КАЗАРМА</a:t>
            </a: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 </a:t>
            </a:r>
            <a:endParaRPr lang="ru-RU" sz="11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2754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5196750" y="1078139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Маршалом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5196750" y="1889231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Генералом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5196750" y="3511415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Космонавтом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5196750" y="2700323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Командиром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83661" y="1469369"/>
            <a:ext cx="4572000" cy="609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 smtClean="0">
                <a:solidFill>
                  <a:prstClr val="black"/>
                </a:solidFill>
              </a:rPr>
              <a:t>Плох тот солдат, который не мечтает стать … кем?</a:t>
            </a:r>
          </a:p>
          <a:p>
            <a:pPr>
              <a:lnSpc>
                <a:spcPct val="125000"/>
              </a:lnSpc>
            </a:pP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2808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412000" y="4500"/>
            <a:ext cx="4320000" cy="730513"/>
            <a:chOff x="2412000" y="4499"/>
            <a:chExt cx="4320000" cy="730513"/>
          </a:xfrm>
          <a:solidFill>
            <a:srgbClr val="C00000"/>
          </a:solidFill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36936" y="107151"/>
              <a:ext cx="2270173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Вы промахнулись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719138" y="2358903"/>
            <a:ext cx="3673475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Генералом.</a:t>
            </a:r>
            <a:endParaRPr lang="ru-RU" sz="2400" dirty="0">
              <a:solidFill>
                <a:prstClr val="black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117191" y="1245004"/>
            <a:ext cx="2943456" cy="2653492"/>
            <a:chOff x="5481407" y="1092465"/>
            <a:chExt cx="2943456" cy="2653492"/>
          </a:xfrm>
        </p:grpSpPr>
        <p:sp>
          <p:nvSpPr>
            <p:cNvPr id="18" name="Скругленный прямоугольник 17">
              <a:hlinkClick r:id="rId3" action="ppaction://hlinksldjump"/>
            </p:cNvPr>
            <p:cNvSpPr/>
            <p:nvPr/>
          </p:nvSpPr>
          <p:spPr>
            <a:xfrm>
              <a:off x="5852788" y="3192011"/>
              <a:ext cx="2195513" cy="553946"/>
            </a:xfrm>
            <a:prstGeom prst="roundRect">
              <a:avLst/>
            </a:prstGeom>
            <a:solidFill>
              <a:srgbClr val="75803A"/>
            </a:solidFill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26000" rIns="180000" bIns="126000" rtlCol="0" anchor="ctr">
              <a:spAutoFit/>
            </a:bodyPr>
            <a:lstStyle/>
            <a:p>
              <a:pPr algn="ctr"/>
              <a:r>
                <a:rPr lang="ru-RU" sz="1600" dirty="0">
                  <a:solidFill>
                    <a:prstClr val="white"/>
                  </a:solidFill>
                  <a:latin typeface="Roboto Slab"/>
                </a:rPr>
                <a:t>Вернуться назад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481407" y="1092465"/>
              <a:ext cx="2943456" cy="2068418"/>
              <a:chOff x="5160262" y="1394012"/>
              <a:chExt cx="2943456" cy="2068418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5267325" y="3280914"/>
                <a:ext cx="2724150" cy="62361"/>
              </a:xfrm>
              <a:prstGeom prst="ellipse">
                <a:avLst/>
              </a:prstGeom>
              <a:solidFill>
                <a:srgbClr val="7580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5160262" y="1394012"/>
                <a:ext cx="2943456" cy="2068418"/>
                <a:chOff x="7264118" y="3837082"/>
                <a:chExt cx="1859094" cy="1306418"/>
              </a:xfrm>
            </p:grpSpPr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4118" y="4047742"/>
                  <a:ext cx="1859094" cy="1095758"/>
                </a:xfrm>
                <a:prstGeom prst="rect">
                  <a:avLst/>
                </a:prstGeom>
              </p:spPr>
            </p:pic>
            <p:pic>
              <p:nvPicPr>
                <p:cNvPr id="3074" name="Picture 2" descr="Картинки по запросу Огонь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0823" y="3837082"/>
                  <a:ext cx="1044764" cy="6540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9707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4" descr="Картинки по запросу Салю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62" y="658094"/>
            <a:ext cx="1822072" cy="1721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артинки по запросу Салю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05" y="1223536"/>
            <a:ext cx="1310333" cy="1237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12000" y="0"/>
            <a:ext cx="4320000" cy="730513"/>
            <a:chOff x="2412000" y="4499"/>
            <a:chExt cx="4320000" cy="730513"/>
          </a:xfrm>
          <a:solidFill>
            <a:srgbClr val="00B050"/>
          </a:solidFill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5219" y="107151"/>
              <a:ext cx="2393605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Точное попадание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719138" y="2358902"/>
            <a:ext cx="3673475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Генералом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1954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73" name="Скругленный прямоугольник 72">
            <a:hlinkClick r:id="rId2" action="ppaction://hlinksldjump"/>
          </p:cNvPr>
          <p:cNvSpPr/>
          <p:nvPr/>
        </p:nvSpPr>
        <p:spPr>
          <a:xfrm>
            <a:off x="5954713" y="4213317"/>
            <a:ext cx="2830512" cy="553946"/>
          </a:xfrm>
          <a:prstGeom prst="roundRect">
            <a:avLst/>
          </a:prstGeom>
          <a:solidFill>
            <a:srgbClr val="75803A">
              <a:alpha val="65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Зарядить подсказки</a:t>
            </a:r>
          </a:p>
        </p:txBody>
      </p:sp>
      <p:sp>
        <p:nvSpPr>
          <p:cNvPr id="78" name="Скругленный прямоугольник 77">
            <a:hlinkClick r:id="rId3" action="ppaction://hlinksldjump"/>
          </p:cNvPr>
          <p:cNvSpPr/>
          <p:nvPr/>
        </p:nvSpPr>
        <p:spPr>
          <a:xfrm>
            <a:off x="3656012" y="4213317"/>
            <a:ext cx="1831976" cy="553946"/>
          </a:xfrm>
          <a:prstGeom prst="roundRect">
            <a:avLst/>
          </a:prstGeom>
          <a:solidFill>
            <a:srgbClr val="C00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Огонь!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8775" y="2263975"/>
            <a:ext cx="4033838" cy="615553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Как называются награды, которые солдаты носят на груди?</a:t>
            </a:r>
            <a:endParaRPr lang="ru-RU" sz="1600" dirty="0" smtClean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  <p:pic>
        <p:nvPicPr>
          <p:cNvPr id="11" name="Рисунок 10" descr="81042338_05_kavaleruy_slavu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70400" y="1148758"/>
            <a:ext cx="3879920" cy="26192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6825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5196750" y="1078139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Ордена и медали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5196750" y="1889231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Значки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5196750" y="3511415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Шевроны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5196750" y="2700323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Петлицы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38369" y="1494606"/>
            <a:ext cx="4572000" cy="10331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ru-RU" sz="1800" dirty="0" smtClean="0">
                <a:solidFill>
                  <a:prstClr val="black"/>
                </a:solidFill>
              </a:rPr>
              <a:t>Как называются награды, которые солдаты носят на груди?</a:t>
            </a:r>
          </a:p>
          <a:p>
            <a:pPr>
              <a:lnSpc>
                <a:spcPct val="125000"/>
              </a:lnSpc>
            </a:pPr>
            <a:endParaRPr lang="ru-RU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6282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412000" y="4500"/>
            <a:ext cx="4320000" cy="730513"/>
            <a:chOff x="2412000" y="4499"/>
            <a:chExt cx="4320000" cy="730513"/>
          </a:xfrm>
          <a:solidFill>
            <a:srgbClr val="C00000"/>
          </a:solidFill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36936" y="107151"/>
              <a:ext cx="2270173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Вы промахнулись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655638" y="1609114"/>
            <a:ext cx="3673475" cy="425694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Ордена и медали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117191" y="1245004"/>
            <a:ext cx="2943456" cy="2653492"/>
            <a:chOff x="5481407" y="1092465"/>
            <a:chExt cx="2943456" cy="2653492"/>
          </a:xfrm>
        </p:grpSpPr>
        <p:sp>
          <p:nvSpPr>
            <p:cNvPr id="18" name="Скругленный прямоугольник 17">
              <a:hlinkClick r:id="rId3" action="ppaction://hlinksldjump"/>
            </p:cNvPr>
            <p:cNvSpPr/>
            <p:nvPr/>
          </p:nvSpPr>
          <p:spPr>
            <a:xfrm>
              <a:off x="5852788" y="3192011"/>
              <a:ext cx="2195513" cy="553946"/>
            </a:xfrm>
            <a:prstGeom prst="roundRect">
              <a:avLst/>
            </a:prstGeom>
            <a:solidFill>
              <a:srgbClr val="75803A"/>
            </a:solidFill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26000" rIns="180000" bIns="126000" rtlCol="0" anchor="ctr">
              <a:spAutoFit/>
            </a:bodyPr>
            <a:lstStyle/>
            <a:p>
              <a:pPr algn="ctr"/>
              <a:r>
                <a:rPr lang="ru-RU" sz="1600" dirty="0">
                  <a:solidFill>
                    <a:prstClr val="white"/>
                  </a:solidFill>
                  <a:latin typeface="Roboto Slab"/>
                </a:rPr>
                <a:t>Вернуться назад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481407" y="1092465"/>
              <a:ext cx="2943456" cy="2068418"/>
              <a:chOff x="5160262" y="1394012"/>
              <a:chExt cx="2943456" cy="2068418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5267325" y="3280914"/>
                <a:ext cx="2724150" cy="62361"/>
              </a:xfrm>
              <a:prstGeom prst="ellipse">
                <a:avLst/>
              </a:prstGeom>
              <a:solidFill>
                <a:srgbClr val="7580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5160262" y="1394012"/>
                <a:ext cx="2943456" cy="2068418"/>
                <a:chOff x="7264118" y="3837082"/>
                <a:chExt cx="1859094" cy="1306418"/>
              </a:xfrm>
            </p:grpSpPr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4118" y="4047742"/>
                  <a:ext cx="1859094" cy="1095758"/>
                </a:xfrm>
                <a:prstGeom prst="rect">
                  <a:avLst/>
                </a:prstGeom>
              </p:spPr>
            </p:pic>
            <p:pic>
              <p:nvPicPr>
                <p:cNvPr id="3074" name="Picture 2" descr="Картинки по запросу Огонь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0823" y="3837082"/>
                  <a:ext cx="1044764" cy="6540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884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5488572" y="3344550"/>
            <a:ext cx="2195513" cy="553946"/>
          </a:xfrm>
          <a:prstGeom prst="roundRect">
            <a:avLst/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Вернуться назад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24254" y="3131906"/>
            <a:ext cx="2724150" cy="62361"/>
          </a:xfrm>
          <a:prstGeom prst="ellipse">
            <a:avLst/>
          </a:prstGeom>
          <a:solidFill>
            <a:srgbClr val="75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Picture 4" descr="Картинки по запросу Салю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62" y="658094"/>
            <a:ext cx="1822072" cy="1721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Картинки по запросу Салю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05" y="1223536"/>
            <a:ext cx="1310333" cy="1237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91" y="1578537"/>
            <a:ext cx="2943456" cy="173488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412000" y="0"/>
            <a:ext cx="4320000" cy="730513"/>
            <a:chOff x="2412000" y="4499"/>
            <a:chExt cx="4320000" cy="730513"/>
          </a:xfrm>
          <a:solidFill>
            <a:srgbClr val="00B050"/>
          </a:solidFill>
        </p:grpSpPr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5219" y="107151"/>
              <a:ext cx="2393605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Точное попадание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625353" y="2178467"/>
            <a:ext cx="3673475" cy="239489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dirty="0" smtClean="0">
                <a:solidFill>
                  <a:schemeClr val="tx1"/>
                </a:solidFill>
              </a:rPr>
              <a:t>Ордена и медали.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  <p:pic>
        <p:nvPicPr>
          <p:cNvPr id="16" name="Рисунок 15" descr="orden_slava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12373" y="523633"/>
            <a:ext cx="2774951" cy="27749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21590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73" name="Скругленный прямоугольник 72">
            <a:hlinkClick r:id="rId2" action="ppaction://hlinksldjump"/>
          </p:cNvPr>
          <p:cNvSpPr/>
          <p:nvPr/>
        </p:nvSpPr>
        <p:spPr>
          <a:xfrm>
            <a:off x="5954713" y="4213317"/>
            <a:ext cx="2830512" cy="553946"/>
          </a:xfrm>
          <a:prstGeom prst="roundRect">
            <a:avLst/>
          </a:prstGeom>
          <a:solidFill>
            <a:srgbClr val="75803A">
              <a:alpha val="65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Зарядить подсказки</a:t>
            </a:r>
          </a:p>
        </p:txBody>
      </p:sp>
      <p:sp>
        <p:nvSpPr>
          <p:cNvPr id="78" name="Скругленный прямоугольник 77">
            <a:hlinkClick r:id="rId3" action="ppaction://hlinksldjump"/>
          </p:cNvPr>
          <p:cNvSpPr/>
          <p:nvPr/>
        </p:nvSpPr>
        <p:spPr>
          <a:xfrm>
            <a:off x="3656012" y="4213317"/>
            <a:ext cx="1831976" cy="553946"/>
          </a:xfrm>
          <a:prstGeom prst="roundRect">
            <a:avLst/>
          </a:prstGeom>
          <a:solidFill>
            <a:srgbClr val="C00000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Roboto Slab"/>
              </a:rPr>
              <a:t>Огонь!</a:t>
            </a:r>
          </a:p>
        </p:txBody>
      </p:sp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589" t="-494" r="8252" b="494"/>
          <a:stretch/>
        </p:blipFill>
        <p:spPr bwMode="auto">
          <a:xfrm>
            <a:off x="6525845" y="1151943"/>
            <a:ext cx="2275771" cy="2270982"/>
          </a:xfrm>
          <a:prstGeom prst="flowChartConnector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  <p:pic>
        <p:nvPicPr>
          <p:cNvPr id="10" name="Рисунок 9" descr="211108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66362" y="1344247"/>
            <a:ext cx="2712589" cy="203444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8831" y="1258277"/>
            <a:ext cx="3266831" cy="2524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 какими фруктами в армии связано название этих ручных снарядов?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328418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с двумя скругленными соседними углами 62"/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5803A"/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07364" y="107152"/>
            <a:ext cx="3929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 dirty="0">
                <a:solidFill>
                  <a:prstClr val="white"/>
                </a:solidFill>
                <a:latin typeface="Roboto Slab"/>
              </a:rPr>
              <a:t>Прицельтесь и стреляйте</a:t>
            </a: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5196750" y="1078139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Яблоко и Груша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5196750" y="1889231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Лимон и гранат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5196750" y="3511415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Папайя и Мандарин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5196750" y="2700323"/>
            <a:ext cx="2880000" cy="553946"/>
          </a:xfrm>
          <a:prstGeom prst="roundRect">
            <a:avLst/>
          </a:prstGeom>
          <a:solidFill>
            <a:srgbClr val="DBC38D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26000" rIns="180000" bIns="126000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Roboto Slab"/>
              </a:rPr>
              <a:t>Апельсин и Манго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8831" y="1258277"/>
            <a:ext cx="3266831" cy="2524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 какими фруктами в армии связано название этих ручных снарядов?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327409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8775" y="361950"/>
            <a:ext cx="8426450" cy="4419600"/>
          </a:xfrm>
          <a:prstGeom prst="rect">
            <a:avLst/>
          </a:prstGeom>
          <a:solidFill>
            <a:srgbClr val="DB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412000" y="4500"/>
            <a:ext cx="4320000" cy="730513"/>
            <a:chOff x="2412000" y="4499"/>
            <a:chExt cx="4320000" cy="730513"/>
          </a:xfrm>
          <a:solidFill>
            <a:srgbClr val="C00000"/>
          </a:solidFill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grpSpPr>
        <p:sp>
          <p:nvSpPr>
            <p:cNvPr id="15" name="Прямоугольник с двумя скругленными соседними углами 14"/>
            <p:cNvSpPr/>
            <p:nvPr/>
          </p:nvSpPr>
          <p:spPr>
            <a:xfrm rot="10800000">
              <a:off x="2412000" y="4499"/>
              <a:ext cx="4320000" cy="73051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outerShdw blurRad="127000" dist="127000" dir="5400000" sx="90000" sy="90000" algn="t" rotWithShape="0">
                <a:schemeClr val="bg1">
                  <a:lumMod val="6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36936" y="107151"/>
              <a:ext cx="2270173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 defTabSz="914354"/>
              <a:r>
                <a:rPr lang="ru-RU" sz="2200" dirty="0">
                  <a:solidFill>
                    <a:srgbClr val="F7F6F4"/>
                  </a:solidFill>
                  <a:latin typeface="Roboto Slab"/>
                </a:rPr>
                <a:t>Вы промахнулись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719138" y="2340917"/>
            <a:ext cx="3673475" cy="461665"/>
          </a:xfrm>
          <a:prstGeom prst="rect">
            <a:avLst/>
          </a:prstGeom>
          <a:noFill/>
          <a:ln>
            <a:noFill/>
          </a:ln>
          <a:effectLst>
            <a:outerShdw blurRad="127000" dist="190500" dir="5400000" sx="90000" sy="90000" algn="t" rotWithShape="0">
              <a:srgbClr val="8F945C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200" dirty="0" smtClean="0">
                <a:solidFill>
                  <a:prstClr val="black"/>
                </a:solidFill>
              </a:rPr>
              <a:t>Лимон и  Гранат. Русскую гранату Ф-1 называют «Лимонка».</a:t>
            </a:r>
            <a:endParaRPr lang="ru-RU" sz="1200" dirty="0">
              <a:solidFill>
                <a:prstClr val="black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117191" y="1245004"/>
            <a:ext cx="2943456" cy="2653492"/>
            <a:chOff x="5481407" y="1092465"/>
            <a:chExt cx="2943456" cy="2653492"/>
          </a:xfrm>
        </p:grpSpPr>
        <p:sp>
          <p:nvSpPr>
            <p:cNvPr id="18" name="Скругленный прямоугольник 17">
              <a:hlinkClick r:id="rId3" action="ppaction://hlinksldjump"/>
            </p:cNvPr>
            <p:cNvSpPr/>
            <p:nvPr/>
          </p:nvSpPr>
          <p:spPr>
            <a:xfrm>
              <a:off x="5852788" y="3192011"/>
              <a:ext cx="2195513" cy="553946"/>
            </a:xfrm>
            <a:prstGeom prst="roundRect">
              <a:avLst/>
            </a:prstGeom>
            <a:solidFill>
              <a:srgbClr val="75803A"/>
            </a:solidFill>
            <a:ln>
              <a:noFill/>
            </a:ln>
            <a:effectLst>
              <a:outerShdw blurRad="127000" dist="127000" dir="5400000" sx="90000" sy="90000" algn="t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26000" rIns="180000" bIns="126000" rtlCol="0" anchor="ctr">
              <a:spAutoFit/>
            </a:bodyPr>
            <a:lstStyle/>
            <a:p>
              <a:pPr algn="ctr"/>
              <a:r>
                <a:rPr lang="ru-RU" sz="1600" dirty="0">
                  <a:solidFill>
                    <a:prstClr val="white"/>
                  </a:solidFill>
                  <a:latin typeface="Roboto Slab"/>
                </a:rPr>
                <a:t>Вернуться назад</a:t>
              </a: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481407" y="1092465"/>
              <a:ext cx="2943456" cy="2068418"/>
              <a:chOff x="5160262" y="1394012"/>
              <a:chExt cx="2943456" cy="2068418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5267325" y="3280914"/>
                <a:ext cx="2724150" cy="62361"/>
              </a:xfrm>
              <a:prstGeom prst="ellipse">
                <a:avLst/>
              </a:prstGeom>
              <a:solidFill>
                <a:srgbClr val="7580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5160262" y="1394012"/>
                <a:ext cx="2943456" cy="2068418"/>
                <a:chOff x="7264118" y="3837082"/>
                <a:chExt cx="1859094" cy="1306418"/>
              </a:xfrm>
            </p:grpSpPr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4118" y="4047742"/>
                  <a:ext cx="1859094" cy="1095758"/>
                </a:xfrm>
                <a:prstGeom prst="rect">
                  <a:avLst/>
                </a:prstGeom>
              </p:spPr>
            </p:pic>
            <p:pic>
              <p:nvPicPr>
                <p:cNvPr id="3074" name="Picture 2" descr="Картинки по запросу Огонь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70823" y="3837082"/>
                  <a:ext cx="1044764" cy="6540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03" y="0"/>
            <a:ext cx="1247398" cy="272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2215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4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2327</TotalTime>
  <Words>2209</Words>
  <Application>Microsoft Office PowerPoint</Application>
  <PresentationFormat>Экран (16:9)</PresentationFormat>
  <Paragraphs>545</Paragraphs>
  <Slides>135</Slides>
  <Notes>0</Notes>
  <HiddenSlides>134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135</vt:i4>
      </vt:variant>
    </vt:vector>
  </HeadingPairs>
  <TitlesOfParts>
    <vt:vector size="139" baseType="lpstr">
      <vt:lpstr>Arial</vt:lpstr>
      <vt:lpstr>Open Sans</vt:lpstr>
      <vt:lpstr>Roboto Slab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  <vt:lpstr>Слайд 108</vt:lpstr>
      <vt:lpstr>Слайд 109</vt:lpstr>
      <vt:lpstr>Слайд 110</vt:lpstr>
      <vt:lpstr>Слайд 111</vt:lpstr>
      <vt:lpstr>Слайд 112</vt:lpstr>
      <vt:lpstr>Слайд 113</vt:lpstr>
      <vt:lpstr>Слайд 114</vt:lpstr>
      <vt:lpstr>Слайд 115</vt:lpstr>
      <vt:lpstr>Слайд 116</vt:lpstr>
      <vt:lpstr>Слайд 117</vt:lpstr>
      <vt:lpstr>Слайд 118</vt:lpstr>
      <vt:lpstr>Слайд 119</vt:lpstr>
      <vt:lpstr>Слайд 120</vt:lpstr>
      <vt:lpstr>Слайд 121</vt:lpstr>
      <vt:lpstr>Слайд 122</vt:lpstr>
      <vt:lpstr>Слайд 123</vt:lpstr>
      <vt:lpstr>Слайд 124</vt:lpstr>
      <vt:lpstr>Слайд 125</vt:lpstr>
      <vt:lpstr>Слайд 126</vt:lpstr>
      <vt:lpstr>Слайд 127</vt:lpstr>
      <vt:lpstr>Слайд 128</vt:lpstr>
      <vt:lpstr>Слайд 129</vt:lpstr>
      <vt:lpstr>Слайд 130</vt:lpstr>
      <vt:lpstr>Слайд 131</vt:lpstr>
      <vt:lpstr>Слайд 132</vt:lpstr>
      <vt:lpstr>Слайд 133</vt:lpstr>
      <vt:lpstr>Слайд 134</vt:lpstr>
      <vt:lpstr>Слайд 135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84</cp:revision>
  <dcterms:created xsi:type="dcterms:W3CDTF">2018-02-06T11:30:01Z</dcterms:created>
  <dcterms:modified xsi:type="dcterms:W3CDTF">2021-02-13T09:19:42Z</dcterms:modified>
</cp:coreProperties>
</file>