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66" r:id="rId4"/>
    <p:sldId id="268" r:id="rId5"/>
    <p:sldId id="269" r:id="rId6"/>
    <p:sldId id="270" r:id="rId7"/>
    <p:sldId id="271" r:id="rId8"/>
    <p:sldId id="278" r:id="rId9"/>
    <p:sldId id="272" r:id="rId10"/>
    <p:sldId id="289" r:id="rId11"/>
    <p:sldId id="258" r:id="rId12"/>
    <p:sldId id="277" r:id="rId13"/>
    <p:sldId id="279" r:id="rId14"/>
    <p:sldId id="280" r:id="rId15"/>
    <p:sldId id="282" r:id="rId16"/>
    <p:sldId id="274" r:id="rId17"/>
    <p:sldId id="281" r:id="rId18"/>
    <p:sldId id="283" r:id="rId19"/>
    <p:sldId id="284" r:id="rId20"/>
    <p:sldId id="285" r:id="rId21"/>
    <p:sldId id="286" r:id="rId22"/>
    <p:sldId id="287" r:id="rId23"/>
    <p:sldId id="275" r:id="rId24"/>
    <p:sldId id="290" r:id="rId25"/>
    <p:sldId id="291" r:id="rId26"/>
    <p:sldId id="288" r:id="rId27"/>
    <p:sldId id="292" r:id="rId28"/>
    <p:sldId id="293" r:id="rId29"/>
    <p:sldId id="306" r:id="rId30"/>
    <p:sldId id="307" r:id="rId31"/>
    <p:sldId id="308" r:id="rId32"/>
    <p:sldId id="309" r:id="rId33"/>
    <p:sldId id="294" r:id="rId34"/>
    <p:sldId id="299" r:id="rId35"/>
    <p:sldId id="295" r:id="rId36"/>
    <p:sldId id="296" r:id="rId37"/>
    <p:sldId id="297" r:id="rId38"/>
    <p:sldId id="298" r:id="rId39"/>
    <p:sldId id="300" r:id="rId40"/>
    <p:sldId id="301" r:id="rId41"/>
    <p:sldId id="302" r:id="rId42"/>
    <p:sldId id="303" r:id="rId43"/>
    <p:sldId id="304" r:id="rId44"/>
    <p:sldId id="305" r:id="rId45"/>
    <p:sldId id="310" r:id="rId46"/>
    <p:sldId id="311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788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5CC1-B426-49F9-B077-A05C07B55DA5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6E31-49EC-424F-9B75-17C16DC6EC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5CC1-B426-49F9-B077-A05C07B55DA5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6E31-49EC-424F-9B75-17C16DC6EC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5CC1-B426-49F9-B077-A05C07B55DA5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6E31-49EC-424F-9B75-17C16DC6EC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5CC1-B426-49F9-B077-A05C07B55DA5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6E31-49EC-424F-9B75-17C16DC6EC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5CC1-B426-49F9-B077-A05C07B55DA5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6E31-49EC-424F-9B75-17C16DC6EC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5CC1-B426-49F9-B077-A05C07B55DA5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6E31-49EC-424F-9B75-17C16DC6EC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5CC1-B426-49F9-B077-A05C07B55DA5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6E31-49EC-424F-9B75-17C16DC6EC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5CC1-B426-49F9-B077-A05C07B55DA5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6E31-49EC-424F-9B75-17C16DC6EC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5CC1-B426-49F9-B077-A05C07B55DA5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6E31-49EC-424F-9B75-17C16DC6EC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5CC1-B426-49F9-B077-A05C07B55DA5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6E31-49EC-424F-9B75-17C16DC6EC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5CC1-B426-49F9-B077-A05C07B55DA5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6E31-49EC-424F-9B75-17C16DC6EC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45CC1-B426-49F9-B077-A05C07B55DA5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A6E31-49EC-424F-9B75-17C16DC6EC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newslab.ru/info/dossier/demirxanov-areg-sarkisovich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lab.ru/news/211684" TargetMode="External"/><Relationship Id="rId2" Type="http://schemas.openxmlformats.org/officeDocument/2006/relationships/hyperlink" Target="http://newslab.ru/news/1390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2%D1%8F%D0%B6%D1%91%D0%BB%D1%8B%D0%B9_%D1%82%D0%B0%D0%BD%D0%BA" TargetMode="External"/><Relationship Id="rId7" Type="http://schemas.openxmlformats.org/officeDocument/2006/relationships/image" Target="../media/image78.gif"/><Relationship Id="rId2" Type="http://schemas.openxmlformats.org/officeDocument/2006/relationships/hyperlink" Target="https://ru.wikipedia.org/wiki/%D0%A1%D0%A1%D0%A1%D0%A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hyperlink" Target="https://ru.wikipedia.org/wiki/%D0%A1%D1%82%D0%B0%D0%BB%D0%B8%D0%BD,_%D0%98%D0%BE%D1%81%D0%B8%D1%84_%D0%92%D0%B8%D1%81%D1%81%D0%B0%D1%80%D0%B8%D0%BE%D0%BD%D0%BE%D0%B2%D0%B8%D1%87" TargetMode="External"/><Relationship Id="rId4" Type="http://schemas.openxmlformats.org/officeDocument/2006/relationships/hyperlink" Target="https://ru.wikipedia.org/wiki/%D0%92%D0%B5%D0%BB%D0%B8%D0%BA%D0%B0%D1%8F_%D0%9E%D1%82%D0%B5%D1%87%D0%B5%D1%81%D1%82%D0%B2%D0%B5%D0%BD%D0%BD%D0%B0%D1%8F_%D0%B2%D0%BE%D0%B9%D0%BD%D0%B0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2-34-85" TargetMode="External"/><Relationship Id="rId13" Type="http://schemas.openxmlformats.org/officeDocument/2006/relationships/image" Target="../media/image81.gif"/><Relationship Id="rId3" Type="http://schemas.openxmlformats.org/officeDocument/2006/relationships/hyperlink" Target="https://ru.wikipedia.org/wiki/%D0%A1%D1%80%D0%B5%D0%B4%D0%BD%D0%B8%D0%B9_%D1%82%D0%B0%D0%BD%D0%BA" TargetMode="External"/><Relationship Id="rId7" Type="http://schemas.openxmlformats.org/officeDocument/2006/relationships/hyperlink" Target="https://ru.wikipedia.org/wiki/1944_%D0%B3%D0%BE%D0%B4" TargetMode="External"/><Relationship Id="rId12" Type="http://schemas.openxmlformats.org/officeDocument/2006/relationships/image" Target="../media/image80.jpeg"/><Relationship Id="rId2" Type="http://schemas.openxmlformats.org/officeDocument/2006/relationships/hyperlink" Target="https://ru.wikipedia.org/wiki/%D0%A1%D0%BE%D1%8E%D0%B7_%D0%A1%D0%BE%D0%B2%D0%B5%D1%82%D1%81%D0%BA%D0%B8%D1%85_%D0%A1%D0%BE%D1%86%D0%B8%D0%B0%D0%BB%D0%B8%D1%81%D1%82%D0%B8%D1%87%D0%B5%D1%81%D0%BA%D0%B8%D1%85_%D0%A0%D0%B5%D1%81%D0%BF%D1%83%D0%B1%D0%BB%D0%B8%D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0%D0%B0%D0%B1%D0%BE%D1%87%D0%B5-%D0%BA%D1%80%D0%B5%D1%81%D1%82%D1%8C%D1%8F%D0%BD%D1%81%D0%BA%D0%B0%D1%8F_%D0%9A%D1%80%D0%B0%D1%81%D0%BD%D0%B0%D1%8F_%D0%B0%D1%80%D0%BC%D0%B8%D1%8F" TargetMode="External"/><Relationship Id="rId11" Type="http://schemas.openxmlformats.org/officeDocument/2006/relationships/image" Target="../media/image79.jpeg"/><Relationship Id="rId5" Type="http://schemas.openxmlformats.org/officeDocument/2006/relationships/hyperlink" Target="https://ru.wikipedia.org/wiki/%D0%9E%D1%81%D0%BD%D0%BE%D0%B2%D0%BD%D0%BE%D0%B9_%D1%82%D0%B0%D0%BD%D0%BA" TargetMode="External"/><Relationship Id="rId10" Type="http://schemas.openxmlformats.org/officeDocument/2006/relationships/hyperlink" Target="https://ru.wikipedia.org/wiki/%D0%9A%D0%BE%D1%88%D0%BA%D0%B8%D0%BD,_%D0%9C%D0%B8%D1%85%D0%B0%D0%B8%D0%BB_%D0%98%D0%BB%D1%8C%D0%B8%D1%87" TargetMode="External"/><Relationship Id="rId4" Type="http://schemas.openxmlformats.org/officeDocument/2006/relationships/hyperlink" Target="https://ru.wikipedia.org/wiki/%D0%92%D0%B5%D0%BB%D0%B8%D0%BA%D0%B0%D1%8F_%D0%9E%D1%82%D0%B5%D1%87%D0%B5%D1%81%D1%82%D0%B2%D0%B5%D0%BD%D0%BD%D0%B0%D1%8F_%D0%B2%D0%BE%D0%B9%D0%BD%D0%B0" TargetMode="External"/><Relationship Id="rId9" Type="http://schemas.openxmlformats.org/officeDocument/2006/relationships/hyperlink" Target="https://ru.wikipedia.org/wiki/%D0%A5%D0%B0%D1%80%D1%8C%D0%BA%D0%BE%D0%B2%D1%81%D0%BA%D0%BE%D0%B5_%D0%BA%D0%BE%D0%BD%D1%81%D1%82%D1%80%D1%83%D0%BA%D1%82%D0%BE%D1%80%D1%81%D0%BA%D0%BE%D0%B5_%D0%B1%D1%8E%D1%80%D0%BE_%D0%BC%D0%B0%D1%88%D0%B8%D0%BD%D0%BE%D1%81%D1%82%D1%80%D0%BE%D0%B5%D0%BD%D0%B8%D1%8F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3%D0%B0%D0%B7%D0%BE%D0%B4%D0%B8%D0%BD%D0%B0%D0%BC%D0%B8%D1%87%D0%B5%D1%81%D0%BA%D0%B0%D1%8F_%D0%BB%D0%B0%D0%B1%D0%BE%D1%80%D0%B0%D1%82%D0%BE%D1%80%D0%B8%D1%8F" TargetMode="External"/><Relationship Id="rId3" Type="http://schemas.openxmlformats.org/officeDocument/2006/relationships/hyperlink" Target="https://ru.wikipedia.org/wiki/%D0%A1%D0%A1%D0%A1%D0%A0" TargetMode="External"/><Relationship Id="rId7" Type="http://schemas.openxmlformats.org/officeDocument/2006/relationships/hyperlink" Target="https://ru.wikipedia.org/w/index.php?title=%D0%9A%D0%BE%D0%BD%D1%81%D1%82%D1%80%D1%83%D0%BA%D1%82%D0%BE%D1%80%D1%81%D0%BA%D0%BE-%D0%B8%D1%81%D0%BF%D1%8B%D1%82%D0%B0%D1%82%D0%B5%D0%BB%D1%8C%D0%BD%D0%B0%D1%8F_%D0%B3%D1%80%D1%83%D0%BF%D0%BF%D0%B0_%C2%AB%D0%94%C2%BB&amp;action=edit&amp;redlink=1" TargetMode="External"/><Relationship Id="rId12" Type="http://schemas.openxmlformats.org/officeDocument/2006/relationships/image" Target="../media/image84.gi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1%D0%B0%D1%82%D0%B0%D0%BB%D1%8C%D0%BE%D0%BD" TargetMode="External"/><Relationship Id="rId11" Type="http://schemas.openxmlformats.org/officeDocument/2006/relationships/image" Target="../media/image83.jpeg"/><Relationship Id="rId5" Type="http://schemas.openxmlformats.org/officeDocument/2006/relationships/hyperlink" Target="https://ru.wikipedia.org/wiki/%D0%A1%D1%82%D1%80%D0%B5%D0%BB%D0%BA%D0%BE%D0%B2%D1%8B%D0%B5_%D0%B2%D0%BE%D0%B9%D1%81%D0%BA%D0%B0" TargetMode="External"/><Relationship Id="rId10" Type="http://schemas.openxmlformats.org/officeDocument/2006/relationships/hyperlink" Target="https://ru.wikipedia.org/w/index.php?title=%D0%94%D0%BE%D1%80%D0%BE%D0%B2%D0%BB%D1%91%D0%B2,_%D0%9D%D0%B8%D0%BA%D0%BE%D0%BB%D0%B0%D0%B9_%D0%90%D0%BB%D0%B5%D0%BA%D1%81%D0%B0%D0%BD%D0%B4%D1%80%D0%BE%D0%B2%D0%B8%D1%87&amp;action=edit&amp;redlink=1" TargetMode="External"/><Relationship Id="rId4" Type="http://schemas.openxmlformats.org/officeDocument/2006/relationships/hyperlink" Target="https://ru.wikipedia.org/wiki/%D0%9C%D0%B8%D0%BD%D0%BE%D0%BC%D1%91%D1%82" TargetMode="External"/><Relationship Id="rId9" Type="http://schemas.openxmlformats.org/officeDocument/2006/relationships/hyperlink" Target="https://ru.wikipedia.org/w/index.php?title=%D0%90%D1%80%D1%82%D0%B8%D0%BB%D0%BB%D0%B5%D1%80%D0%B8%D0%B9%D1%81%D0%BA%D0%B8%D0%B9_%D0%BD%D0%B0%D1%83%D1%87%D0%BD%D0%BE-%D0%B8%D1%81%D1%81%D0%BB%D0%B5%D0%B4%D0%BE%D0%B2%D0%B0%D1%82%D0%B5%D0%BB%D1%8C%D1%81%D0%BA%D0%B8%D0%B9_%D0%B8%D0%BD%D1%81%D1%82%D0%B8%D1%82%D1%83%D1%82&amp;action=edit&amp;redlink=1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hyperlink" Target="https://ru.wikipedia.org/wiki/%D0%93%D1%80%D0%B0%D0%B1%D0%B8%D0%BD,_%D0%92%D0%B0%D1%81%D0%B8%D0%BB%D0%B8%D0%B9_%D0%93%D0%B0%D0%B2%D1%80%D0%B8%D0%BB%D0%BE%D0%B2%D0%B8%D1%87" TargetMode="External"/><Relationship Id="rId7" Type="http://schemas.openxmlformats.org/officeDocument/2006/relationships/hyperlink" Target="https://ru.wikipedia.org/wiki/%D0%92%D1%82%D0%BE%D1%80%D0%B0%D1%8F_%D0%BC%D0%B8%D1%80%D0%BE%D0%B2%D0%B0%D1%8F_%D0%B2%D0%BE%D0%B9%D0%BD%D0%B0" TargetMode="External"/><Relationship Id="rId2" Type="http://schemas.openxmlformats.org/officeDocument/2006/relationships/hyperlink" Target="https://ru.wikipedia.org/wiki/%D0%98%D0%BD%D0%B4%D0%B5%D0%BA%D1%81_%D0%93%D0%A0%D0%90%D0%A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2%D0%B5%D0%BB%D0%B8%D0%BA%D0%B0%D1%8F_%D0%9E%D1%82%D0%B5%D1%87%D0%B5%D1%81%D1%82%D0%B2%D0%B5%D0%BD%D0%BD%D0%B0%D1%8F_%D0%B2%D0%BE%D0%B9%D0%BD%D0%B0" TargetMode="External"/><Relationship Id="rId5" Type="http://schemas.openxmlformats.org/officeDocument/2006/relationships/hyperlink" Target="https://ru.wikipedia.org/wiki/%D0%9D%D0%B8%D0%B6%D0%BD%D0%B8%D0%B9_%D0%9D%D0%BE%D0%B2%D0%B3%D0%BE%D1%80%D0%BE%D0%B4" TargetMode="External"/><Relationship Id="rId4" Type="http://schemas.openxmlformats.org/officeDocument/2006/relationships/hyperlink" Target="https://ru.wikipedia.org/wiki/%D0%9D%D0%B8%D0%B6%D0%B5%D0%B3%D0%BE%D1%80%D0%BE%D0%B4%D1%81%D0%BA%D0%B8%D0%B9_%D0%BC%D0%B0%D1%88%D0%B8%D0%BD%D0%BE%D1%81%D1%82%D1%80%D0%BE%D0%B8%D1%82%D0%B5%D0%BB%D1%8C%D0%BD%D1%8B%D0%B9_%D0%B7%D0%B0%D0%B2%D0%BE%D0%B4" TargetMode="External"/><Relationship Id="rId9" Type="http://schemas.openxmlformats.org/officeDocument/2006/relationships/image" Target="../media/image8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1%D0%B5%D1%80%D0%B8%D0%B9%D0%BD%D0%BE%D0%B5_%D0%BF%D1%80%D0%BE%D0%B8%D0%B7%D0%B2%D0%BE%D0%B4%D1%81%D1%82%D0%B2%D0%BE" TargetMode="External"/><Relationship Id="rId13" Type="http://schemas.openxmlformats.org/officeDocument/2006/relationships/hyperlink" Target="https://ru.wikipedia.org/wiki/%D0%A1%D0%BE%D0%B2%D0%B5%D1%82%D1%81%D0%BA%D0%B0%D1%8F_%D0%B0%D1%80%D0%BC%D0%B8%D1%8F" TargetMode="External"/><Relationship Id="rId3" Type="http://schemas.openxmlformats.org/officeDocument/2006/relationships/hyperlink" Target="https://ru.wikipedia.org/wiki/%D0%A1%D0%A1%D0%A1%D0%A0" TargetMode="External"/><Relationship Id="rId7" Type="http://schemas.openxmlformats.org/officeDocument/2006/relationships/hyperlink" Target="https://ru.wikipedia.org/wiki/1940_%D0%B3%D0%BE%D0%B4" TargetMode="External"/><Relationship Id="rId12" Type="http://schemas.openxmlformats.org/officeDocument/2006/relationships/hyperlink" Target="https://ru.wikipedia.org/wiki/%D0%9A%D0%B0%D0%BF%D0%B8%D1%82%D1%83%D0%BB%D1%8F%D1%86%D0%B8%D1%8F_%D0%93%D0%B5%D1%80%D0%BC%D0%B0%D0%BD%D0%B8%D0%B8" TargetMode="External"/><Relationship Id="rId2" Type="http://schemas.openxmlformats.org/officeDocument/2006/relationships/hyperlink" Target="https://ru.wikipedia.org/wiki/%D0%98%D0%BD%D0%B4%D0%B5%D0%BA%D1%81_%D0%93%D0%A0%D0%90%D0%A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3%D1%80%D0%B0%D0%B1%D0%B8%D0%BD,_%D0%92%D0%B0%D1%81%D0%B8%D0%BB%D0%B8%D0%B9_%D0%93%D0%B0%D0%B2%D1%80%D0%B8%D0%BB%D0%BE%D0%B2%D0%B8%D1%87" TargetMode="External"/><Relationship Id="rId11" Type="http://schemas.openxmlformats.org/officeDocument/2006/relationships/hyperlink" Target="https://ru.wikipedia.org/wiki/%D0%A2%D0%B8%D0%B3%D1%80_(%D1%82%D0%B0%D0%BD%D0%BA)" TargetMode="External"/><Relationship Id="rId5" Type="http://schemas.openxmlformats.org/officeDocument/2006/relationships/hyperlink" Target="https://ru.wikipedia.org/wiki/%D0%92%D0%B5%D0%BB%D0%B8%D0%BA%D0%B0%D1%8F_%D0%9E%D1%82%D0%B5%D1%87%D0%B5%D1%81%D1%82%D0%B2%D0%B5%D0%BD%D0%BD%D0%B0%D1%8F_%D0%B2%D0%BE%D0%B9%D0%BD%D0%B0" TargetMode="External"/><Relationship Id="rId15" Type="http://schemas.openxmlformats.org/officeDocument/2006/relationships/image" Target="../media/image88.gif"/><Relationship Id="rId10" Type="http://schemas.openxmlformats.org/officeDocument/2006/relationships/hyperlink" Target="https://ru.wikipedia.org/wiki/%D0%9F%D0%B0%D0%BD%D1%86%D0%B5%D1%80%D0%B2%D0%B0%D1%84%D1%84%D0%B5" TargetMode="External"/><Relationship Id="rId4" Type="http://schemas.openxmlformats.org/officeDocument/2006/relationships/hyperlink" Target="https://ru.wikipedia.org/wiki/%D0%9F%D1%80%D0%BE%D1%82%D0%B8%D0%B2%D0%BE%D1%82%D0%B0%D0%BD%D0%BA%D0%BE%D0%B2%D0%B0%D1%8F_%D0%BF%D1%83%D1%88%D0%BA%D0%B0" TargetMode="External"/><Relationship Id="rId9" Type="http://schemas.openxmlformats.org/officeDocument/2006/relationships/hyperlink" Target="https://ru.wikipedia.org/wiki/1942_%D0%B3%D0%BE%D0%B4" TargetMode="External"/><Relationship Id="rId14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4%D1%8E%D0%B9%D0%BC" TargetMode="External"/><Relationship Id="rId13" Type="http://schemas.openxmlformats.org/officeDocument/2006/relationships/hyperlink" Target="https://ru.wikipedia.org/wiki/%D0%9B%D0%B8%D0%BD%D0%B8%D1%8F_%D0%9C%D0%B0%D0%BD%D0%BD%D0%B5%D1%80%D0%B3%D0%B5%D0%B9%D0%BC%D0%B0" TargetMode="External"/><Relationship Id="rId3" Type="http://schemas.openxmlformats.org/officeDocument/2006/relationships/hyperlink" Target="https://ru.wikipedia.org/wiki/%D0%A1%D0%A1%D0%A1%D0%A0" TargetMode="External"/><Relationship Id="rId7" Type="http://schemas.openxmlformats.org/officeDocument/2006/relationships/hyperlink" Target="https://ru.wikipedia.org/wiki/%D0%9C%D0%BC" TargetMode="External"/><Relationship Id="rId12" Type="http://schemas.openxmlformats.org/officeDocument/2006/relationships/hyperlink" Target="https://ru.wikipedia.org/wiki/%D0%94%D0%97%D0%9E%D0%A2" TargetMode="External"/><Relationship Id="rId17" Type="http://schemas.openxmlformats.org/officeDocument/2006/relationships/image" Target="../media/image90.gif"/><Relationship Id="rId2" Type="http://schemas.openxmlformats.org/officeDocument/2006/relationships/hyperlink" Target="https://ru.wikipedia.org/wiki/%D0%98%D0%BD%D0%B4%D0%B5%D0%BA%D1%81_%D0%93%D0%A0%D0%90%D0%A3" TargetMode="External"/><Relationship Id="rId16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A%D0%B0%D0%BB%D0%B8%D0%B1%D1%80" TargetMode="External"/><Relationship Id="rId11" Type="http://schemas.openxmlformats.org/officeDocument/2006/relationships/hyperlink" Target="https://ru.wikipedia.org/wiki/%D0%94%D0%9E%D0%A2" TargetMode="External"/><Relationship Id="rId5" Type="http://schemas.openxmlformats.org/officeDocument/2006/relationships/hyperlink" Target="https://ru.wikipedia.org/wiki/%D0%90%D1%80%D1%82%D0%B8%D0%BB%D0%BB%D0%B5%D1%80%D0%B8%D1%8F_%D0%B1%D0%BE%D0%BB%D1%8C%D1%88%D0%BE%D0%B9_%D0%B8_%D0%BE%D1%81%D0%BE%D0%B1%D0%BE%D0%B9_%D0%BC%D0%BE%D1%89%D0%BD%D0%BE%D1%81%D1%82%D0%B8" TargetMode="External"/><Relationship Id="rId15" Type="http://schemas.openxmlformats.org/officeDocument/2006/relationships/hyperlink" Target="https://ru.wikipedia.org/wiki/%D0%A3%D0%BB%D0%B8%D1%87%D0%BD%D1%8B%D0%B9_%D0%B1%D0%BE%D0%B9" TargetMode="External"/><Relationship Id="rId10" Type="http://schemas.openxmlformats.org/officeDocument/2006/relationships/hyperlink" Target="https://ru.wikipedia.org/wiki/%D0%A1%D0%BE%D0%B2%D0%B5%D1%82%D1%81%D0%BA%D0%BE-%D1%84%D0%B8%D0%BD%D1%81%D0%BA%D0%B0%D1%8F_%D0%B2%D0%BE%D0%B9%D0%BD%D0%B0_(1939%E2%80%941940)" TargetMode="External"/><Relationship Id="rId4" Type="http://schemas.openxmlformats.org/officeDocument/2006/relationships/hyperlink" Target="https://ru.wikipedia.org/wiki/%D0%93%D0%B0%D1%83%D0%B1%D0%B8%D1%86%D0%B0" TargetMode="External"/><Relationship Id="rId9" Type="http://schemas.openxmlformats.org/officeDocument/2006/relationships/hyperlink" Target="https://ru.wikipedia.org/wiki/%D0%90%D1%80%D1%82%D0%B8%D0%BB%D0%BB%D0%B5%D1%80%D0%B8%D0%B9%D1%81%D0%BA%D0%BE%D0%B5_%D0%BE%D1%80%D1%83%D0%B4%D0%B8%D0%B5" TargetMode="External"/><Relationship Id="rId14" Type="http://schemas.openxmlformats.org/officeDocument/2006/relationships/hyperlink" Target="https://ru.wikipedia.org/wiki/%D0%92%D1%82%D0%BE%D1%80%D0%B0%D1%8F_%D0%BC%D0%B8%D1%80%D0%BE%D0%B2%D0%B0%D1%8F_%D0%B2%D0%BE%D0%B9%D0%BD%D0%B0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2%D0%BE%D0%B9%D0%BD%D0%B0" TargetMode="External"/><Relationship Id="rId13" Type="http://schemas.openxmlformats.org/officeDocument/2006/relationships/hyperlink" Target="https://ru.wikipedia.org/wiki/%D0%90%D1%80%D1%82%D0%B8%D0%BB%D0%BB%D0%B5%D1%80%D0%B8%D1%8F" TargetMode="External"/><Relationship Id="rId3" Type="http://schemas.openxmlformats.org/officeDocument/2006/relationships/hyperlink" Target="https://ru.wikipedia.org/wiki/%D0%A1%D0%A1%D0%A1%D0%A0" TargetMode="External"/><Relationship Id="rId7" Type="http://schemas.openxmlformats.org/officeDocument/2006/relationships/hyperlink" Target="https://ru.wikipedia.org/wiki/1955_%D0%B3%D0%BE%D0%B4" TargetMode="External"/><Relationship Id="rId12" Type="http://schemas.openxmlformats.org/officeDocument/2006/relationships/hyperlink" Target="https://ru.wikipedia.org/wiki/%D0%A1%D0%A3-122" TargetMode="External"/><Relationship Id="rId17" Type="http://schemas.openxmlformats.org/officeDocument/2006/relationships/image" Target="../media/image92.gif"/><Relationship Id="rId2" Type="http://schemas.openxmlformats.org/officeDocument/2006/relationships/hyperlink" Target="https://ru.wikipedia.org/wiki/%D0%98%D0%BD%D0%B4%D0%B5%D0%BA%D1%81_%D0%93%D0%A0%D0%90%D0%A3" TargetMode="External"/><Relationship Id="rId16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1939" TargetMode="External"/><Relationship Id="rId11" Type="http://schemas.openxmlformats.org/officeDocument/2006/relationships/hyperlink" Target="https://ru.wikipedia.org/wiki/%D0%92%D0%B5%D0%BB%D0%B8%D0%BA%D0%B0%D1%8F_%D0%9E%D1%82%D0%B5%D1%87%D0%B5%D1%81%D1%82%D0%B2%D0%B5%D0%BD%D0%BD%D0%B0%D1%8F_%D0%B2%D0%BE%D0%B9%D0%BD%D0%B0" TargetMode="External"/><Relationship Id="rId5" Type="http://schemas.openxmlformats.org/officeDocument/2006/relationships/hyperlink" Target="https://ru.wikipedia.org/wiki/%D0%92%D1%82%D0%BE%D1%80%D0%B0%D1%8F_%D0%BC%D0%B8%D1%80%D0%BE%D0%B2%D0%B0%D1%8F_%D0%B2%D0%BE%D0%B9%D0%BD%D0%B0" TargetMode="External"/><Relationship Id="rId15" Type="http://schemas.openxmlformats.org/officeDocument/2006/relationships/hyperlink" Target="https://ru.wikipedia.org/wiki/%D0%A2%D1%80%D0%B5%D1%82%D0%B8%D0%B9_%D1%80%D0%B5%D0%B9%D1%85" TargetMode="External"/><Relationship Id="rId10" Type="http://schemas.openxmlformats.org/officeDocument/2006/relationships/hyperlink" Target="https://ru.wikipedia.org/wiki/%D0%A1%D0%B0%D0%BC%D0%BE%D1%85%D0%BE%D0%B4%D0%BD%D0%B0%D1%8F_%D0%B0%D1%80%D1%82%D0%B8%D0%BB%D0%BB%D0%B5%D1%80%D0%B8%D0%B9%D1%81%D0%BA%D0%B0%D1%8F_%D1%83%D1%81%D1%82%D0%B0%D0%BD%D0%BE%D0%B2%D0%BA%D0%B0" TargetMode="External"/><Relationship Id="rId4" Type="http://schemas.openxmlformats.org/officeDocument/2006/relationships/hyperlink" Target="https://ru.wikipedia.org/wiki/%D0%93%D0%B0%D1%83%D0%B1%D0%B8%D1%86%D0%B0" TargetMode="External"/><Relationship Id="rId9" Type="http://schemas.openxmlformats.org/officeDocument/2006/relationships/hyperlink" Target="https://ru.wikipedia.org/wiki/XX_%D0%B2%D0%B5%D0%BA" TargetMode="External"/><Relationship Id="rId14" Type="http://schemas.openxmlformats.org/officeDocument/2006/relationships/hyperlink" Target="https://ru.wikipedia.org/wiki/%D0%A0%D0%B0%D0%B1%D0%BE%D1%87%D0%B5-%D0%BA%D1%80%D0%B5%D1%81%D1%82%D1%8C%D1%8F%D0%BD%D1%81%D0%BA%D0%B0%D1%8F_%D0%9A%D1%80%D0%B0%D1%81%D0%BD%D0%B0%D1%8F_%D0%B0%D1%80%D0%BC%D0%B8%D1%8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7" Type="http://schemas.openxmlformats.org/officeDocument/2006/relationships/image" Target="../media/image107.jpeg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419055-6cc34b47758cb34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2317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83768" y="692696"/>
            <a:ext cx="5184576" cy="2088232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Пост № 1</a:t>
            </a:r>
            <a:b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караул МБОУ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СШ №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62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27.04.19 – 4.05.19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Рисунок 7" descr="hooxDfv00v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212976"/>
            <a:ext cx="3960440" cy="297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en_pobedy_str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endParaRPr lang="ru-RU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404664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Караул Поста № 1 МБОУ СШ № 62</a:t>
            </a:r>
            <a:endParaRPr lang="ru-RU" dirty="0"/>
          </a:p>
        </p:txBody>
      </p:sp>
      <p:pic>
        <p:nvPicPr>
          <p:cNvPr id="11" name="Содержимое 10" descr="YSjpYjMiMz8 (1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980728"/>
            <a:ext cx="679159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O_xNc3wQ5R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4" y="4221088"/>
            <a:ext cx="1512168" cy="2268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2630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n_pobedy_str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04664"/>
            <a:ext cx="8229600" cy="57606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День первый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680" y="1196752"/>
            <a:ext cx="64807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Снег в апреле! 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Зима заблудилась, 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Перепутала место и время... 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Или просто, быть может, решила 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Попрощаться ещё раз со всеми?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Утро понедельника встретило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постовцев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Школы №62 не только чудесной погодой, но и огромными кучами снега!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n_pobedy_str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04664"/>
            <a:ext cx="8229600" cy="576064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День первый. Адаптация не только к службе, но и к погоде. Детвора лепит снеговики, а мы 21 </a:t>
            </a:r>
            <a:r>
              <a:rPr lang="ru-RU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постовца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Рисунок 4" descr="nYze-23a0k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268760"/>
            <a:ext cx="3384376" cy="2538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SCyLmqOR3u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07562" y="1268760"/>
            <a:ext cx="3360373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SCN47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4005065"/>
            <a:ext cx="4160460" cy="2340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n_pobedy_str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04664"/>
            <a:ext cx="8229600" cy="57606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День первый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7664" y="1196752"/>
            <a:ext cx="7200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После службы на Посту №1 почетный караул школы №62 посетил Дом офицеров, где для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постовцев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прошел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рок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мужества по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теме: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"Добровольчество в военные годы". В рамках урока состоялся просмотр документального фильма "Молодая гвардия" и обсуждение героического подвига молодогвардейцев. 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мероприятии приняли участие ветераны ВОВ, ветераны спецподразделений, представитель Красного креста и представители инициативной группы волонтеров "Единство"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n_pobedy_str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04664"/>
            <a:ext cx="8229600" cy="57606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День первый. Дом офицеров.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Рисунок 8" descr="gevatRaY0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4" y="1052736"/>
            <a:ext cx="4099948" cy="2306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_DviB7xjA8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052736"/>
            <a:ext cx="4139952" cy="2328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BTACzluXI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3573016"/>
            <a:ext cx="5220072" cy="2936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n_pobedy_str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48680"/>
            <a:ext cx="8229600" cy="64807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День второй. Смена начинается с медкабинета и тумбочки дневального, а дальше смена за сменой часовых на Посту.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Рисунок 4" descr="DSCN48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7" y="1412776"/>
            <a:ext cx="4224469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Дневальный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1412776"/>
            <a:ext cx="2736304" cy="4874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N48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4005064"/>
            <a:ext cx="2903240" cy="1986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58611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n_pobedy_str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64807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День второй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7664" y="1052737"/>
            <a:ext cx="69847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Нас посетил Мальчиков Александр Федорович- ветеран ВОВ. Почетный караул школы №62 в полной тишине слушал рассказ ветерана о великих исторических событиях нашей Родины, о судьбе солдата войны. В конце встречи ребята говорили слова благодарности и признательности за сегодняшний мир на </a:t>
            </a:r>
            <a:r>
              <a:rPr lang="ru-RU" sz="2000" b="1" dirty="0" smtClean="0"/>
              <a:t>родной земле</a:t>
            </a:r>
            <a:r>
              <a:rPr lang="ru-RU" sz="2000" b="1" dirty="0" smtClean="0"/>
              <a:t>. То, что было услышано, не пройдет бесследно, останется в юных сердцах ребят. Это было видно по их неравнодушным лицам. 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Спасибо ветеранам, что они всегда готовы прийти на встречу с </a:t>
            </a:r>
            <a:r>
              <a:rPr lang="ru-RU" sz="2000" b="1" dirty="0" err="1" smtClean="0"/>
              <a:t>постовцами</a:t>
            </a:r>
            <a:r>
              <a:rPr lang="ru-RU" sz="2000" b="1" dirty="0" smtClean="0"/>
              <a:t>, чтобы рассказать о пережитом. </a:t>
            </a:r>
            <a:endParaRPr lang="ru-RU" sz="2000" b="1" dirty="0"/>
          </a:p>
        </p:txBody>
      </p:sp>
      <p:pic>
        <p:nvPicPr>
          <p:cNvPr id="11" name="Рисунок 10" descr="IMG_20190430_1408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4509120"/>
            <a:ext cx="4939658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58611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n_pobedy_str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48680"/>
            <a:ext cx="8229600" cy="64807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День второй. Встреча с ветераном.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Рисунок 4" descr="IMG_20190430_1508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340768"/>
            <a:ext cx="4864540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_20190430_142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3645024"/>
            <a:ext cx="4736526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58611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n_pobedy_str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48680"/>
            <a:ext cx="8229600" cy="64807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День третий. Погода радует ! Служба идет исправно. Бляхи и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берцы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начищены до блеска! Аппетит - как никогда!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Рисунок 5" descr="До блескаJP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1484784"/>
            <a:ext cx="3456384" cy="1944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N48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3861048"/>
            <a:ext cx="378042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Пом нач кар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1412776"/>
            <a:ext cx="2971462" cy="204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Столовк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47664" y="3645024"/>
            <a:ext cx="3131840" cy="1761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58611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n_pobedy_str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48680"/>
            <a:ext cx="8229600" cy="64807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День третий. Занятие «Герои нашего двора»,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медиавикторина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«Я, патриот!»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1340769"/>
            <a:ext cx="7344816" cy="439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Занятие «Герои нашего двора» посвящено улицам Свердловского района. Ребята смогли продемонстрировать хорошие знания о знаменитых людях и их биографии и набрали 8 из 10 баллов. На вопросы викторины отвечали участники почетного караула Школы №62 достойно, когда-то мы и стали инициаторами проведения данной викторины.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того момента историческая викторина преобразилась, но это по-прежнему прекрасный повод проверить знания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постовцев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 восполнить пробелы в них. 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Ребята продемонстрировали высокий уровень знаний и общий достойный результат! 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Кстати, гимн ребята исполнили прекрасно, за что и получили максимальный балл!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611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19055-6cc34b47758cb34f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88" y="0"/>
            <a:ext cx="9142412" cy="7085013"/>
          </a:xfrm>
        </p:spPr>
      </p:pic>
      <p:sp>
        <p:nvSpPr>
          <p:cNvPr id="6" name="Прямоугольник 5"/>
          <p:cNvSpPr/>
          <p:nvPr/>
        </p:nvSpPr>
        <p:spPr>
          <a:xfrm>
            <a:off x="2987824" y="1997839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6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Календарь событий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699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n_pobedy_str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48680"/>
            <a:ext cx="8229600" cy="64807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День третий.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Медиавикторина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и исполнение гимна.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Рисунок 4" descr="8XRt5M4Lvb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196752"/>
            <a:ext cx="3672408" cy="2754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kn6Dwd-GxB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1196752"/>
            <a:ext cx="3648405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TR5bdP6E0F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3789040"/>
            <a:ext cx="3528392" cy="2646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58611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n_pobedy_str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48680"/>
            <a:ext cx="8229600" cy="64807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День четвёртый. Начало зачётных дней. Сдаём Устав, обязанности, строевую и звания ВС РФ.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Рисунок 4" descr="IMG_20190503_110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340768"/>
            <a:ext cx="3960440" cy="2227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Сдаю уста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4005064"/>
            <a:ext cx="3960440" cy="2252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Сдача погон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1340768"/>
            <a:ext cx="3605063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58611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n_pobedy_str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48680"/>
            <a:ext cx="8229600" cy="64807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День четвёртый. Погода опять не радует, ветер качает часовых, но помощник начальника караула на чеку,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близняшки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особенно красивы на Посту № 1!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Рисунок 4" descr="IMG_20190502_1337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556792"/>
            <a:ext cx="3712412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Пом нач кар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1556792"/>
            <a:ext cx="2592288" cy="3926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Близняшк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861048"/>
            <a:ext cx="3672408" cy="2588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58611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n_pobedy_str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79208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День пятый. Торжественная смена почётному караулу лучших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постовцев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и курсантов центра «Патриот».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Рисунок 4" descr="DSCN49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196752"/>
            <a:ext cx="7056784" cy="3238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_2019-05-03_132258_HD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933056"/>
            <a:ext cx="3384376" cy="2538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4004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n_pobedy_str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79208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День пятый. Торжественная смена почётному караулу лучших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постовцев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и курсантов центра «Патриот».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Рисунок 7" descr="IMG_2019-05-03_135510_HD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268760"/>
            <a:ext cx="3782053" cy="2836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_2019-05-03_140226_HD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501008"/>
            <a:ext cx="404801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N5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1268760"/>
            <a:ext cx="3240360" cy="1822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MG_20190503_1445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63804" y="4293096"/>
            <a:ext cx="2364180" cy="2181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4004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n_pobedy_str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79208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День пятый. Нас приехали поддержать наши одноклассники и учителя. Спасибо вам за поддержку!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1" name="Рисунок 10" descr="DSCN49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268760"/>
            <a:ext cx="3840427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MG_20190503_1303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31520" y="1268761"/>
            <a:ext cx="3840427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DSCN5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3645024"/>
            <a:ext cx="6413778" cy="2592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4004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n_pobedy_str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5212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День шестой. Самый продуктивный и печальный, сегодня заканчивается наша служба, итоговые изнурительные зачёты на звание «Отличник Поста № 1»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1412776"/>
            <a:ext cx="70567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Миновали первые дни службы, ребята привыкли к порядкам на Посту №1 и не стали терять время, а приступили к сдаче требуемых нормативов. А уже здесь кто-то преуспел, а кто-то - немного не дожал. Безусловно, вмешались и мероприятия, которые выпали на время службы почетного караула школы №62.</a:t>
            </a:r>
            <a:br>
              <a:rPr lang="ru-RU" b="1" dirty="0" smtClean="0"/>
            </a:br>
            <a:r>
              <a:rPr lang="ru-RU" b="1" dirty="0" smtClean="0"/>
              <a:t>Однако на протяжении всей недели на Посту №1 Штаб не испытывал каких-либо волнений - ребята исправно справлялись и не ставили под сомнение свою компетенцию. Однако зачетные дни закончились - были самые разнообразные ошибки: от очевидных до обидных. Однако результат есть и результат  у </a:t>
            </a:r>
            <a:r>
              <a:rPr lang="ru-RU" b="1" dirty="0" err="1" smtClean="0"/>
              <a:t>постовцев</a:t>
            </a:r>
            <a:r>
              <a:rPr lang="ru-RU" b="1" dirty="0" smtClean="0"/>
              <a:t> получился очень </a:t>
            </a:r>
            <a:r>
              <a:rPr lang="ru-RU" b="1" dirty="0" smtClean="0"/>
              <a:t>достойным – 45,02 балла!</a:t>
            </a:r>
            <a:r>
              <a:rPr lang="ru-RU" b="1" dirty="0" smtClean="0"/>
              <a:t> </a:t>
            </a:r>
            <a:br>
              <a:rPr lang="ru-RU" b="1" dirty="0" smtClean="0"/>
            </a:br>
            <a:r>
              <a:rPr lang="ru-RU" b="1" dirty="0" smtClean="0"/>
              <a:t>Вот такими они получились - итоги почетной караульной службы </a:t>
            </a:r>
            <a:r>
              <a:rPr lang="ru-RU" b="1" dirty="0" err="1" smtClean="0"/>
              <a:t>постовцев</a:t>
            </a:r>
            <a:r>
              <a:rPr lang="ru-RU" b="1" dirty="0" smtClean="0"/>
              <a:t> школы №62! Впереди - рейтинговые мероприятия, на которых у </a:t>
            </a:r>
            <a:r>
              <a:rPr lang="ru-RU" b="1" dirty="0" err="1" smtClean="0"/>
              <a:t>постовцев</a:t>
            </a:r>
            <a:r>
              <a:rPr lang="ru-RU" b="1" dirty="0" smtClean="0"/>
              <a:t> школы №62 будет возможность отстоять своё право на несение службы и в будущем году! Поэтому мы не прощаемся и хотим пожелать вам удачи и уверенности в своих силах! До новых встреч! 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58611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n_pobedy_str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5212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День шестой. Самый продуктивный и печальный, сегодня заканчивается наша служба, итоговые изнурительные зачёты на звание «Отличник Поста № 1»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Рисунок 5" descr="1IwCC7V6WQ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908" y="1412776"/>
            <a:ext cx="1870282" cy="2082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8DhCgxPkWr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1412776"/>
            <a:ext cx="1875541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eAwu_Nwg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1412776"/>
            <a:ext cx="1875542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1uuY13amA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4248" y="1412776"/>
            <a:ext cx="1875542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nw-5AyesT5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19672" y="3717032"/>
            <a:ext cx="2088232" cy="2325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P92cTfuihCw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67944" y="3717031"/>
            <a:ext cx="2071637" cy="2306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zGtt4pOIirQ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16216" y="3717031"/>
            <a:ext cx="2071637" cy="2306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58611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5760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Исследовательская работа: «Памятники и мемориальные объекты на площади музея «Мемориал Победы» в г. Красноярске.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1556792"/>
            <a:ext cx="720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«Только тот народ, который хранит память о своем прошлом,</a:t>
            </a:r>
          </a:p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заслуживает право на будущее».</a:t>
            </a:r>
          </a:p>
          <a:p>
            <a:pPr algn="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С. С.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Аксельрод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3356992"/>
            <a:ext cx="2224558" cy="2885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140968"/>
            <a:ext cx="4824536" cy="3123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История возникновения музея «Мемориал Победы»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84784"/>
            <a:ext cx="3394720" cy="4525963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1800" b="1" dirty="0" smtClean="0"/>
              <a:t>       Как </a:t>
            </a:r>
            <a:r>
              <a:rPr lang="ru-RU" sz="1800" b="1" dirty="0" smtClean="0"/>
              <a:t>и большинство других монументов героям войны, мемориальная площадь в Красноярске появилась к юбилейной дате — а именно к 30-летию Победы. Место для нее было выбрано у Троицкого кладбища, где во время и после войны хоронили умиравших от ран и болезней фронтовиков. Известно, что уже в 1960-е годы здесь стоял стандартный для советских городов памятник неизвестному солдату и мемориальные плиты с именами захороненных воинов. К 1975 году место решили сделать более парадным.</a:t>
            </a:r>
            <a:endParaRPr lang="ru-RU" sz="1800" b="1" dirty="0"/>
          </a:p>
        </p:txBody>
      </p:sp>
      <p:pic>
        <p:nvPicPr>
          <p:cNvPr id="4" name="Рисунок 3" descr="1295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1628800"/>
            <a:ext cx="486054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923928" y="50851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Первоначальный облик площади Победы. Территория замощена бетонными плитами. Танков и пушек в 1975 году здесь еще не было.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en_pobedy_str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Торжественная </a:t>
            </a: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линейка, посвященная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заступлению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почетного караула МБОУ СШ № 62 на Пост № 1 в 2019 году</a:t>
            </a:r>
          </a:p>
        </p:txBody>
      </p:sp>
      <p:pic>
        <p:nvPicPr>
          <p:cNvPr id="2052" name="Picture 4" descr="C:\Users\Пользователь\Desktop\ФОТО\пост №1 линейка\27-04-2019_08-40-47\IMG_2019-04-27_085044_HD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377" y="1700808"/>
            <a:ext cx="3224808" cy="2418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ользователь\Desktop\ФОТО\пост №1 линейка\27-04-2019_08-40-47\IMG_2019-04-27_085147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3240360" cy="2430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Пользователь\Desktop\ФОТО\пост №1 линейка\27-04-2019_08-40-47\IMG_2019-04-27_085435_HD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365104"/>
            <a:ext cx="2808312" cy="2106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8640"/>
            <a:ext cx="4536504" cy="72008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800" dirty="0" smtClean="0"/>
              <a:t>       </a:t>
            </a:r>
            <a:r>
              <a:rPr lang="ru-RU" sz="1800" b="1" dirty="0" smtClean="0"/>
              <a:t>Проектирование </a:t>
            </a:r>
            <a:r>
              <a:rPr lang="ru-RU" sz="1800" b="1" dirty="0" smtClean="0"/>
              <a:t>и строительство мемориала началось в 1973 году. Над проектом работали архитекторы </a:t>
            </a:r>
            <a:r>
              <a:rPr lang="ru-RU" sz="1800" b="1" dirty="0" err="1" smtClean="0">
                <a:hlinkClick r:id="rId2"/>
              </a:rPr>
              <a:t>Арэг</a:t>
            </a:r>
            <a:r>
              <a:rPr lang="ru-RU" sz="1800" b="1" dirty="0" smtClean="0">
                <a:hlinkClick r:id="rId2"/>
              </a:rPr>
              <a:t> Демирханов</a:t>
            </a:r>
            <a:r>
              <a:rPr lang="ru-RU" sz="1800" b="1" dirty="0" smtClean="0"/>
              <a:t>, Александр </a:t>
            </a:r>
            <a:r>
              <a:rPr lang="ru-RU" sz="1800" b="1" dirty="0" err="1" smtClean="0"/>
              <a:t>Брусянин</a:t>
            </a:r>
            <a:r>
              <a:rPr lang="ru-RU" sz="1800" b="1" dirty="0" smtClean="0"/>
              <a:t> и Владимир Ульянов. Вдоль примыкающей к кладбищу границы площади они предложили разместить 22 символических групповых надгробия с именами бойцов, умерших в годы войны в красноярских госпиталях. Архитектурной доминантой площади стало здание мемориала — будущий музей, на внутренних стенах которого были перечислены фамилии погибших на фронте жителей Красноярска. Между надгробиями и зданием разместили Вечный огонь в память обо всех жертвах войны. На площади сохранили установленный ранее памятник неизвестному солдату. В таком виде мемориал и был открыт 9 мая 1975 года.</a:t>
            </a:r>
            <a:endParaRPr lang="ru-RU" sz="1800" b="1" dirty="0"/>
          </a:p>
        </p:txBody>
      </p:sp>
      <p:pic>
        <p:nvPicPr>
          <p:cNvPr id="4" name="Рисунок 3" descr="1295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332656"/>
            <a:ext cx="3240360" cy="4860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292080" y="5157192"/>
            <a:ext cx="3635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Перед открытием мемориала Победы 9 мая 1975 года. Еще молодые красноярские фронтовики ровным строем поднимаются по ул. </a:t>
            </a:r>
            <a:r>
              <a:rPr lang="ru-RU" dirty="0" err="1" smtClean="0"/>
              <a:t>Игарская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5626968" cy="5721499"/>
          </a:xfrm>
        </p:spPr>
        <p:txBody>
          <a:bodyPr>
            <a:normAutofit fontScale="40000" lnSpcReduction="20000"/>
          </a:bodyPr>
          <a:lstStyle/>
          <a:p>
            <a:pPr algn="just">
              <a:buNone/>
            </a:pPr>
            <a:r>
              <a:rPr lang="ru-RU" dirty="0" smtClean="0"/>
              <a:t>        </a:t>
            </a:r>
            <a:r>
              <a:rPr lang="ru-RU" sz="4500" b="1" dirty="0" smtClean="0"/>
              <a:t>В</a:t>
            </a:r>
            <a:r>
              <a:rPr lang="ru-RU" sz="4500" b="1" dirty="0" smtClean="0"/>
              <a:t> день 30-летия Победы посмотреть на открытие нового мемориала пришли тысячи красноярцев. Факел, зажженный от несуществующего ныне Вечного огня на мемориале бойцам Революции на Красной площади, торжественно доставили к мемориалу Победы на бронетранспортере. Почётное право зажечь Вечный огонь было предоставлено Герою Советского Союза </a:t>
            </a:r>
            <a:r>
              <a:rPr lang="ru-RU" sz="4500" b="1" dirty="0" smtClean="0">
                <a:hlinkClick r:id="rId2"/>
              </a:rPr>
              <a:t>Дмитрию Мартынову</a:t>
            </a:r>
            <a:r>
              <a:rPr lang="ru-RU" sz="4500" b="1" dirty="0" smtClean="0"/>
              <a:t>, чей бюст сегодня установлен в музее «Мемориал Победы». Интересно, что Дмитрий Дмитриевич был </a:t>
            </a:r>
            <a:r>
              <a:rPr lang="ru-RU" sz="4500" b="1" dirty="0" smtClean="0">
                <a:hlinkClick r:id="rId3"/>
              </a:rPr>
              <a:t>последним из живших</a:t>
            </a:r>
            <a:r>
              <a:rPr lang="ru-RU" sz="4500" b="1" dirty="0" smtClean="0"/>
              <a:t> в Красноярске фронтовиков — Героев СССР.</a:t>
            </a:r>
          </a:p>
          <a:p>
            <a:pPr algn="just">
              <a:buNone/>
            </a:pPr>
            <a:r>
              <a:rPr lang="ru-RU" sz="4500" b="1" dirty="0" smtClean="0"/>
              <a:t>        Здание </a:t>
            </a:r>
            <a:r>
              <a:rPr lang="ru-RU" sz="4500" b="1" dirty="0" smtClean="0"/>
              <a:t>мемориала первоначально состояло только из одного зала. Помимо имен погибших воинов здесь разместили землю с братских могил в городах-героях Советского Союза. Спустя 10 лет, к 40-летию Победы, музей обрел второй, выставочный зал, а в зале памяти появилась панорама «Скорбящая мать», выполненная художником Дмитрием Григоровичем. В выставочном зале появились образцы оружия, гильзы, документы, предоставленные красноярскими фронтовиками или их родственниками.</a:t>
            </a:r>
          </a:p>
          <a:p>
            <a:endParaRPr lang="ru-RU" dirty="0"/>
          </a:p>
        </p:txBody>
      </p:sp>
      <p:pic>
        <p:nvPicPr>
          <p:cNvPr id="4" name="Рисунок 3" descr="Мартыно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476672"/>
            <a:ext cx="2409732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74" name="Picture 2" descr="ÐÐ°ÑÑÐ¸Ð½ÐºÐ¸ Ð¿Ð¾ Ð·Ð°Ð¿ÑÐ¾ÑÑ Ð¥ÑÐ´Ð¾Ð¶Ð½Ð¸Ðº ÐÐ¼Ð¸ÑÑÐ¸Ð¹ ÐÑÐ¸Ð³Ð¾ÑÐ¾Ð²Ð¸Ñ ÑÐ¾ÑÐ¾  Ð¡ÐºÐ¾ÑÐ±ÑÑÐ°Ñ Ð¼Ð°ÑÑ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4005064"/>
            <a:ext cx="1655845" cy="2483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95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5"/>
            <a:ext cx="4176464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1295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573016"/>
            <a:ext cx="414046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memo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04665"/>
            <a:ext cx="4320480" cy="2750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1295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573015"/>
            <a:ext cx="4320480" cy="2880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5760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Мемориал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Победы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1556792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4973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800" dirty="0" smtClean="0"/>
              <a:t>       </a:t>
            </a:r>
            <a:r>
              <a:rPr lang="ru-RU" sz="1800" b="1" dirty="0" smtClean="0"/>
              <a:t>В </a:t>
            </a:r>
            <a:r>
              <a:rPr lang="ru-RU" sz="1800" b="1" dirty="0" smtClean="0"/>
              <a:t>1970 году на Покровском кладбище, на могилах </a:t>
            </a:r>
            <a:r>
              <a:rPr lang="ru-RU" sz="1800" b="1" dirty="0" smtClean="0"/>
              <a:t>захороненных участников </a:t>
            </a:r>
            <a:r>
              <a:rPr lang="ru-RU" sz="1800" b="1" dirty="0" smtClean="0"/>
              <a:t>войны установили памятник и разбили аллею (всего </a:t>
            </a:r>
            <a:r>
              <a:rPr lang="ru-RU" sz="1800" b="1" dirty="0" smtClean="0"/>
              <a:t>на городском </a:t>
            </a:r>
            <a:r>
              <a:rPr lang="ru-RU" sz="1800" b="1" dirty="0" smtClean="0"/>
              <a:t>Покровском кладбище была похоронено более 700 </a:t>
            </a:r>
            <a:r>
              <a:rPr lang="ru-RU" sz="1800" b="1" dirty="0" smtClean="0"/>
              <a:t>участников войны).На </a:t>
            </a:r>
            <a:r>
              <a:rPr lang="ru-RU" sz="1800" b="1" dirty="0" smtClean="0"/>
              <a:t>могилах были уложены мраморные плиты с именами и </a:t>
            </a:r>
            <a:r>
              <a:rPr lang="ru-RU" sz="1800" b="1" dirty="0" smtClean="0"/>
              <a:t>воинскими званиями </a:t>
            </a:r>
            <a:r>
              <a:rPr lang="ru-RU" sz="1800" b="1" dirty="0" smtClean="0"/>
              <a:t>захороненных бойцов. Через 5 лет, в 1975 году в северо-западной части Покровского </a:t>
            </a:r>
            <a:r>
              <a:rPr lang="ru-RU" sz="1800" b="1" dirty="0" smtClean="0"/>
              <a:t>кладбища под </a:t>
            </a:r>
            <a:r>
              <a:rPr lang="ru-RU" sz="1800" b="1" dirty="0" smtClean="0"/>
              <a:t>руководством архитектора А. Демирханова был </a:t>
            </a:r>
            <a:r>
              <a:rPr lang="ru-RU" sz="1800" b="1" dirty="0" smtClean="0"/>
              <a:t>построен Мемориальный </a:t>
            </a:r>
            <a:r>
              <a:rPr lang="ru-RU" sz="1800" b="1" dirty="0" smtClean="0"/>
              <a:t>комплекс Победы. Его строительство было </a:t>
            </a:r>
            <a:r>
              <a:rPr lang="ru-RU" sz="1800" b="1" dirty="0" smtClean="0"/>
              <a:t>посвящено воинам</a:t>
            </a:r>
            <a:r>
              <a:rPr lang="ru-RU" sz="1800" b="1" dirty="0" smtClean="0"/>
              <a:t>, погибшим на фронтах и умерших от ран в госпиталях </a:t>
            </a:r>
            <a:r>
              <a:rPr lang="ru-RU" sz="1800" b="1" dirty="0" smtClean="0"/>
              <a:t>Красноярска в </a:t>
            </a:r>
            <a:r>
              <a:rPr lang="ru-RU" sz="1800" b="1" dirty="0" smtClean="0"/>
              <a:t>годы Великой Отечественной войны. Комплекс состоял из ряда надгробий, с возложенными на них касками. С</a:t>
            </a:r>
          </a:p>
          <a:p>
            <a:pPr algn="just">
              <a:buNone/>
            </a:pPr>
            <a:r>
              <a:rPr lang="ru-RU" sz="1800" b="1" dirty="0" smtClean="0"/>
              <a:t>       одной </a:t>
            </a:r>
            <a:r>
              <a:rPr lang="ru-RU" sz="1800" b="1" dirty="0" smtClean="0"/>
              <a:t>стороны ряда – образцы боевого оружия, с другой – Вечный огонь</a:t>
            </a:r>
          </a:p>
          <a:p>
            <a:pPr algn="just">
              <a:buNone/>
            </a:pPr>
            <a:r>
              <a:rPr lang="ru-RU" sz="1800" b="1" dirty="0" smtClean="0"/>
              <a:t>       Славы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pic>
        <p:nvPicPr>
          <p:cNvPr id="6" name="Рисунок 5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4221088"/>
            <a:ext cx="3888432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21 плит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4509120"/>
            <a:ext cx="3240360" cy="1905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5760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Мемориал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Победы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1556792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92941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000" b="1" dirty="0" smtClean="0"/>
              <a:t>Спустя 30 лет, к празднованию 60-летия Победы было </a:t>
            </a:r>
            <a:r>
              <a:rPr lang="ru-RU" sz="2000" b="1" dirty="0" smtClean="0"/>
              <a:t>решено провести реконструкцию </a:t>
            </a:r>
            <a:r>
              <a:rPr lang="ru-RU" sz="2000" b="1" dirty="0" smtClean="0"/>
              <a:t>Мемориала. Руководителем проекта реставрации </a:t>
            </a:r>
            <a:r>
              <a:rPr lang="ru-RU" sz="2000" b="1" dirty="0" smtClean="0"/>
              <a:t>вновь стал </a:t>
            </a:r>
            <a:r>
              <a:rPr lang="ru-RU" sz="2000" b="1" dirty="0" smtClean="0"/>
              <a:t>- А. Демирханов. Реставрация началась в 2004 году. </a:t>
            </a:r>
            <a:r>
              <a:rPr lang="ru-RU" sz="2000" b="1" dirty="0" smtClean="0"/>
              <a:t>Одновременно был </a:t>
            </a:r>
            <a:r>
              <a:rPr lang="ru-RU" sz="2000" b="1" dirty="0" smtClean="0"/>
              <a:t>объявлен открытый всероссийский конкурс проектов </a:t>
            </a:r>
            <a:r>
              <a:rPr lang="ru-RU" sz="2000" b="1" dirty="0" smtClean="0"/>
              <a:t>памятника героям войны. Обновленный </a:t>
            </a:r>
            <a:r>
              <a:rPr lang="ru-RU" sz="2000" b="1" dirty="0" smtClean="0"/>
              <a:t>Мемориал открылся в 2005 </a:t>
            </a:r>
            <a:r>
              <a:rPr lang="ru-RU" sz="2000" b="1" dirty="0" smtClean="0"/>
              <a:t>году. Расположенный на Покровской </a:t>
            </a:r>
            <a:r>
              <a:rPr lang="ru-RU" sz="2000" b="1" dirty="0" smtClean="0"/>
              <a:t>горе, в исторической части города, музей и прилегающая </a:t>
            </a:r>
            <a:r>
              <a:rPr lang="ru-RU" sz="2000" b="1" dirty="0" smtClean="0"/>
              <a:t>к нему </a:t>
            </a:r>
            <a:r>
              <a:rPr lang="ru-RU" sz="2000" b="1" dirty="0" smtClean="0"/>
              <a:t>площадь Победы выполнены в едином архитектурном </a:t>
            </a:r>
            <a:r>
              <a:rPr lang="ru-RU" sz="2000" b="1" dirty="0" smtClean="0"/>
              <a:t>ансамбле. Было </a:t>
            </a:r>
            <a:r>
              <a:rPr lang="ru-RU" sz="2000" b="1" dirty="0" smtClean="0"/>
              <a:t>надстроено несколько </a:t>
            </a:r>
            <a:r>
              <a:rPr lang="ru-RU" sz="2000" b="1" dirty="0" smtClean="0"/>
              <a:t>куполов пантеона </a:t>
            </a:r>
            <a:r>
              <a:rPr lang="ru-RU" sz="2000" b="1" dirty="0" smtClean="0"/>
              <a:t>Славы, изменила </a:t>
            </a:r>
            <a:r>
              <a:rPr lang="ru-RU" sz="2000" b="1" dirty="0" smtClean="0"/>
              <a:t>свой облик </a:t>
            </a:r>
            <a:r>
              <a:rPr lang="ru-RU" sz="2000" b="1" dirty="0" smtClean="0"/>
              <a:t>Площадь Победы.</a:t>
            </a:r>
          </a:p>
          <a:p>
            <a:pPr algn="just">
              <a:buNone/>
            </a:pPr>
            <a:r>
              <a:rPr lang="ru-RU" sz="2000" b="1" dirty="0" smtClean="0"/>
              <a:t>На мемориальной площади 22 надгробия — захоронения </a:t>
            </a:r>
            <a:r>
              <a:rPr lang="ru-RU" sz="2000" b="1" dirty="0" smtClean="0"/>
              <a:t>солдат, умерших </a:t>
            </a:r>
            <a:r>
              <a:rPr lang="ru-RU" sz="2000" b="1" dirty="0" smtClean="0"/>
              <a:t>в красноярских госпиталях</a:t>
            </a:r>
            <a:r>
              <a:rPr lang="ru-RU" sz="2000" b="1" dirty="0" smtClean="0"/>
              <a:t>.</a:t>
            </a:r>
            <a:endParaRPr lang="ru-RU" sz="2000" b="1" dirty="0" smtClean="0"/>
          </a:p>
        </p:txBody>
      </p:sp>
      <p:pic>
        <p:nvPicPr>
          <p:cNvPr id="2050" name="Picture 2" descr="D:\ПОСТ № 1 2019\Интервью\В журнал\Табличка захоронения 21 плит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4653136"/>
            <a:ext cx="2880320" cy="1986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ap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4653136"/>
            <a:ext cx="4392488" cy="1972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57606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Мемориал Победы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1556792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dirty="0" smtClean="0"/>
              <a:t>    </a:t>
            </a:r>
            <a:r>
              <a:rPr lang="ru-RU" b="1" dirty="0" smtClean="0"/>
              <a:t>На </a:t>
            </a:r>
            <a:r>
              <a:rPr lang="ru-RU" b="1" dirty="0" smtClean="0"/>
              <a:t>территории комплекса – боевая </a:t>
            </a:r>
            <a:r>
              <a:rPr lang="ru-RU" b="1" dirty="0" smtClean="0"/>
              <a:t>техника: танки</a:t>
            </a:r>
            <a:r>
              <a:rPr lang="ru-RU" b="1" dirty="0" smtClean="0"/>
              <a:t>, пушки, </a:t>
            </a:r>
            <a:r>
              <a:rPr lang="ru-RU" b="1" dirty="0" smtClean="0"/>
              <a:t>гаубицы, </a:t>
            </a:r>
            <a:r>
              <a:rPr lang="ru-RU" b="1" dirty="0" err="1" smtClean="0"/>
              <a:t>минамёт</a:t>
            </a:r>
            <a:r>
              <a:rPr lang="ru-RU" b="1" dirty="0" smtClean="0"/>
              <a:t>.</a:t>
            </a:r>
            <a:endParaRPr lang="ru-RU" b="1" dirty="0" smtClean="0"/>
          </a:p>
          <a:p>
            <a:endParaRPr lang="ru-RU" dirty="0"/>
          </a:p>
        </p:txBody>
      </p:sp>
      <p:pic>
        <p:nvPicPr>
          <p:cNvPr id="8" name="Рисунок 7" descr="Т-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2708920"/>
            <a:ext cx="7632848" cy="3881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57606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Танк ИС - 3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1556792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269289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/>
              <a:t>ИС-3</a:t>
            </a:r>
            <a:r>
              <a:rPr lang="ru-RU" dirty="0" smtClean="0"/>
              <a:t> (</a:t>
            </a:r>
            <a:r>
              <a:rPr lang="ru-RU" i="1" dirty="0" smtClean="0"/>
              <a:t>Объект 703</a:t>
            </a:r>
            <a:r>
              <a:rPr lang="ru-RU" dirty="0" smtClean="0"/>
              <a:t>) — </a:t>
            </a:r>
            <a:r>
              <a:rPr lang="ru-RU" dirty="0" smtClean="0">
                <a:hlinkClick r:id="rId2" tooltip="СССР"/>
              </a:rPr>
              <a:t>советский</a:t>
            </a:r>
            <a:r>
              <a:rPr lang="ru-RU" dirty="0" smtClean="0"/>
              <a:t> </a:t>
            </a:r>
            <a:r>
              <a:rPr lang="ru-RU" dirty="0" smtClean="0">
                <a:hlinkClick r:id="rId3" tooltip="Тяжёлый танк"/>
              </a:rPr>
              <a:t>тяжёлый танк</a:t>
            </a:r>
            <a:r>
              <a:rPr lang="ru-RU" dirty="0" smtClean="0"/>
              <a:t> </a:t>
            </a:r>
            <a:r>
              <a:rPr lang="ru-RU" dirty="0" smtClean="0"/>
              <a:t>разработки периода</a:t>
            </a:r>
            <a:r>
              <a:rPr lang="ru-RU" dirty="0" smtClean="0"/>
              <a:t> </a:t>
            </a:r>
            <a:r>
              <a:rPr lang="ru-RU" dirty="0" smtClean="0">
                <a:hlinkClick r:id="rId4" tooltip="Великая Отечественная война"/>
              </a:rPr>
              <a:t>Великой Отечественной войны</a:t>
            </a:r>
            <a:r>
              <a:rPr lang="ru-RU" dirty="0" smtClean="0"/>
              <a:t>, запущенный в серийное производство в последние её дни и не успевший принять участие в боях. Поэтому эту боевую машину чаще считают одним из первых послевоенных советских танков.</a:t>
            </a:r>
          </a:p>
          <a:p>
            <a:pPr>
              <a:buNone/>
            </a:pPr>
            <a:r>
              <a:rPr lang="ru-RU" dirty="0" smtClean="0"/>
              <a:t>Аббревиатура </a:t>
            </a:r>
            <a:r>
              <a:rPr lang="ru-RU" b="1" dirty="0" smtClean="0"/>
              <a:t>ИС</a:t>
            </a:r>
            <a:r>
              <a:rPr lang="ru-RU" dirty="0" smtClean="0"/>
              <a:t> означает «</a:t>
            </a:r>
            <a:r>
              <a:rPr lang="ru-RU" dirty="0" smtClean="0">
                <a:hlinkClick r:id="rId5" tooltip="Сталин, Иосиф Виссарионович"/>
              </a:rPr>
              <a:t>Иосиф Сталин</a:t>
            </a:r>
            <a:r>
              <a:rPr lang="ru-RU" dirty="0" smtClean="0"/>
              <a:t>» — официальное название серий советских тяжёлых танков выпуска 1943—1953 годов. Индекс </a:t>
            </a:r>
            <a:r>
              <a:rPr lang="ru-RU" b="1" dirty="0" smtClean="0"/>
              <a:t>3 </a:t>
            </a:r>
            <a:r>
              <a:rPr lang="ru-RU" dirty="0" smtClean="0"/>
              <a:t>соответствует </a:t>
            </a:r>
            <a:r>
              <a:rPr lang="ru-RU" dirty="0" smtClean="0"/>
              <a:t>третьей серийной модели танка этого семейства. Из-за характерной формы верхней лобовой части корпуса получил прозвище «Щука».</a:t>
            </a:r>
          </a:p>
          <a:p>
            <a:endParaRPr lang="ru-RU" dirty="0"/>
          </a:p>
        </p:txBody>
      </p:sp>
      <p:pic>
        <p:nvPicPr>
          <p:cNvPr id="6" name="Рисунок 5" descr="ИС -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3933056"/>
            <a:ext cx="3442348" cy="2565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ИС-3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8" y="3933056"/>
            <a:ext cx="259228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5760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Танк Победы Т-34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196753"/>
            <a:ext cx="35283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T-34</a:t>
            </a:r>
            <a:r>
              <a:rPr lang="ru-RU" b="1" dirty="0" smtClean="0"/>
              <a:t> </a:t>
            </a:r>
            <a:r>
              <a:rPr lang="ru-RU" b="1" dirty="0" smtClean="0"/>
              <a:t>(</a:t>
            </a:r>
            <a:r>
              <a:rPr lang="ru-RU" b="1" dirty="0" smtClean="0">
                <a:hlinkClick r:id="rId2" tooltip="Союз Советских Социалистических Республик"/>
              </a:rPr>
              <a:t>советский</a:t>
            </a:r>
            <a:r>
              <a:rPr lang="ru-RU" b="1" dirty="0" smtClean="0"/>
              <a:t> </a:t>
            </a:r>
            <a:r>
              <a:rPr lang="ru-RU" b="1" dirty="0" smtClean="0">
                <a:hlinkClick r:id="rId3" tooltip="Средний танк"/>
              </a:rPr>
              <a:t>средний танк</a:t>
            </a:r>
            <a:r>
              <a:rPr lang="ru-RU" b="1" dirty="0" smtClean="0"/>
              <a:t> периода </a:t>
            </a:r>
            <a:r>
              <a:rPr lang="ru-RU" b="1" dirty="0" smtClean="0">
                <a:hlinkClick r:id="rId4" tooltip="Великая Отечественная война"/>
              </a:rPr>
              <a:t>Великой Отечественной войны</a:t>
            </a:r>
            <a:r>
              <a:rPr lang="ru-RU" b="1" dirty="0" smtClean="0"/>
              <a:t>, выпускался серийно с 1940 года. В течение 1942—1947 годов — </a:t>
            </a:r>
            <a:r>
              <a:rPr lang="ru-RU" b="1" dirty="0" smtClean="0">
                <a:hlinkClick r:id="rId5" tooltip="Основной танк"/>
              </a:rPr>
              <a:t>основной танк</a:t>
            </a:r>
            <a:r>
              <a:rPr lang="ru-RU" b="1" dirty="0" smtClean="0"/>
              <a:t> </a:t>
            </a:r>
            <a:r>
              <a:rPr lang="ru-RU" b="1" dirty="0" smtClean="0">
                <a:hlinkClick r:id="rId6" tooltip="Рабоче-крестьянская Красная армия"/>
              </a:rPr>
              <a:t>РККА</a:t>
            </a:r>
            <a:r>
              <a:rPr lang="ru-RU" b="1" dirty="0" smtClean="0"/>
              <a:t> и ВС СССР. Являлся </a:t>
            </a:r>
            <a:r>
              <a:rPr lang="ru-RU" b="1" dirty="0" smtClean="0">
                <a:hlinkClick r:id="rId5" tooltip="Основной танк"/>
              </a:rPr>
              <a:t>основным</a:t>
            </a:r>
            <a:r>
              <a:rPr lang="ru-RU" b="1" dirty="0" smtClean="0"/>
              <a:t> танком РККА до первой половины </a:t>
            </a:r>
            <a:r>
              <a:rPr lang="ru-RU" b="1" dirty="0" smtClean="0">
                <a:hlinkClick r:id="rId7" tooltip="1944 год"/>
              </a:rPr>
              <a:t>1944 года</a:t>
            </a:r>
            <a:r>
              <a:rPr lang="ru-RU" b="1" dirty="0" smtClean="0"/>
              <a:t>, до поступления в войска его модификации </a:t>
            </a:r>
            <a:r>
              <a:rPr lang="ru-RU" b="1" dirty="0" smtClean="0">
                <a:hlinkClick r:id="rId8" tooltip="Т-34-85"/>
              </a:rPr>
              <a:t>Т-34-85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 smtClean="0"/>
              <a:t>Самый массовый танк </a:t>
            </a:r>
            <a:r>
              <a:rPr lang="ru-RU" b="1" dirty="0" smtClean="0">
                <a:hlinkClick r:id="rId4" tooltip="Великая Отечественная война"/>
              </a:rPr>
              <a:t>Великой Отечественной </a:t>
            </a:r>
            <a:r>
              <a:rPr lang="ru-RU" b="1" dirty="0" smtClean="0">
                <a:hlinkClick r:id="rId4" tooltip="Великая Отечественная война"/>
              </a:rPr>
              <a:t>войны</a:t>
            </a:r>
            <a:r>
              <a:rPr lang="ru-RU" b="1" dirty="0" smtClean="0"/>
              <a:t>.</a:t>
            </a:r>
            <a:endParaRPr lang="ru-RU" b="1" dirty="0" smtClean="0"/>
          </a:p>
          <a:p>
            <a:pPr algn="just"/>
            <a:r>
              <a:rPr lang="ru-RU" b="1" dirty="0" smtClean="0"/>
              <a:t>Разработан </a:t>
            </a:r>
            <a:r>
              <a:rPr lang="ru-RU" b="1" dirty="0" smtClean="0">
                <a:hlinkClick r:id="rId9" tooltip="Харьковское конструкторское бюро машиностроения"/>
              </a:rPr>
              <a:t>конструкторским бюро танкового отдела Харьковского завода № 183</a:t>
            </a:r>
            <a:r>
              <a:rPr lang="ru-RU" b="1" dirty="0" smtClean="0"/>
              <a:t> под руководством </a:t>
            </a:r>
            <a:r>
              <a:rPr lang="ru-RU" b="1" dirty="0" smtClean="0">
                <a:hlinkClick r:id="rId10" tooltip="Кошкин, Михаил Ильич"/>
              </a:rPr>
              <a:t>Михаила Ильича Кошкина</a:t>
            </a:r>
            <a:r>
              <a:rPr lang="ru-RU" b="1" dirty="0" smtClean="0"/>
              <a:t>.</a:t>
            </a:r>
            <a:r>
              <a:rPr lang="ru-RU" sz="2400" b="1" dirty="0" smtClean="0"/>
              <a:t> </a:t>
            </a:r>
          </a:p>
          <a:p>
            <a:pPr algn="just"/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maxresdefault.jpg"/>
          <p:cNvPicPr>
            <a:picLocks noGrp="1" noChangeAspect="1"/>
          </p:cNvPicPr>
          <p:nvPr>
            <p:ph idx="1"/>
          </p:nvPr>
        </p:nvPicPr>
        <p:blipFill>
          <a:blip r:embed="rId11" cstate="print"/>
          <a:stretch>
            <a:fillRect/>
          </a:stretch>
        </p:blipFill>
        <p:spPr>
          <a:xfrm>
            <a:off x="4211960" y="1268760"/>
            <a:ext cx="4392488" cy="2470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Т-3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211960" y="4005064"/>
            <a:ext cx="2548835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Т-34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948264" y="4221088"/>
            <a:ext cx="1872208" cy="18722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932040" y="5661248"/>
            <a:ext cx="968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hlinkClick r:id="rId8" tooltip="Т-34-85"/>
              </a:rPr>
              <a:t>Т-34-85</a:t>
            </a:r>
            <a:r>
              <a:rPr lang="ru-RU" b="1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57606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Миномёт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1556792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Минамё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88224" y="2996952"/>
            <a:ext cx="1821536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95536" y="1124744"/>
            <a:ext cx="82089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82-мм миномёты семейства БМ</a:t>
            </a:r>
            <a:r>
              <a:rPr lang="ru-RU" dirty="0" smtClean="0"/>
              <a:t> — </a:t>
            </a:r>
            <a:r>
              <a:rPr lang="ru-RU" b="1" dirty="0" smtClean="0"/>
              <a:t>ряд </a:t>
            </a:r>
            <a:r>
              <a:rPr lang="ru-RU" b="1" dirty="0" smtClean="0">
                <a:hlinkClick r:id="rId3" tooltip="СССР"/>
              </a:rPr>
              <a:t>советских</a:t>
            </a:r>
            <a:r>
              <a:rPr lang="ru-RU" b="1" dirty="0" smtClean="0"/>
              <a:t> 82-мм </a:t>
            </a:r>
            <a:r>
              <a:rPr lang="ru-RU" b="1" dirty="0" smtClean="0">
                <a:hlinkClick r:id="rId4" tooltip="Миномёт"/>
              </a:rPr>
              <a:t>миномётов</a:t>
            </a:r>
            <a:r>
              <a:rPr lang="ru-RU" b="1" dirty="0" smtClean="0"/>
              <a:t>, созданных в 1933—1943 гг. и применявшихся преимущественно (но не только) в </a:t>
            </a:r>
            <a:r>
              <a:rPr lang="ru-RU" b="1" dirty="0" smtClean="0">
                <a:hlinkClick r:id="rId5" tooltip="Стрелковые войска"/>
              </a:rPr>
              <a:t>стрелковых войсках</a:t>
            </a:r>
            <a:r>
              <a:rPr lang="ru-RU" b="1" dirty="0" smtClean="0"/>
              <a:t> в </a:t>
            </a:r>
            <a:r>
              <a:rPr lang="ru-RU" b="1" dirty="0" smtClean="0">
                <a:hlinkClick r:id="rId6" tooltip="Батальон"/>
              </a:rPr>
              <a:t>батальонном</a:t>
            </a:r>
            <a:r>
              <a:rPr lang="ru-RU" b="1" dirty="0" smtClean="0"/>
              <a:t> звене в качестве артиллерийской поддержки</a:t>
            </a:r>
            <a:r>
              <a:rPr lang="ru-RU" b="1" dirty="0" smtClean="0"/>
              <a:t>.</a:t>
            </a:r>
            <a:r>
              <a:rPr lang="ru-RU" b="1" dirty="0" smtClean="0"/>
              <a:t> Разработка гладкоствольного миномёта для Красной Армии была начата </a:t>
            </a:r>
            <a:r>
              <a:rPr lang="ru-RU" b="1" dirty="0" smtClean="0">
                <a:hlinkClick r:id="rId7" tooltip="Конструкторско-испытательная группа «Д» (страница отсутствует)"/>
              </a:rPr>
              <a:t>группой «Д»</a:t>
            </a:r>
            <a:r>
              <a:rPr lang="ru-RU" b="1" dirty="0" smtClean="0"/>
              <a:t> </a:t>
            </a:r>
            <a:r>
              <a:rPr lang="ru-RU" b="1" dirty="0" smtClean="0">
                <a:hlinkClick r:id="rId8" tooltip="Газодинамическая лаборатория"/>
              </a:rPr>
              <a:t>ГДЛ</a:t>
            </a:r>
            <a:r>
              <a:rPr lang="ru-RU" b="1" dirty="0" smtClean="0"/>
              <a:t> (с начала 1933 года группа и лаборатория входили в состав </a:t>
            </a:r>
            <a:r>
              <a:rPr lang="ru-RU" b="1" dirty="0" smtClean="0">
                <a:hlinkClick r:id="rId9" tooltip="Артиллерийский научно-исследовательский институт (страница отсутствует)"/>
              </a:rPr>
              <a:t>Артиллерийского </a:t>
            </a:r>
            <a:r>
              <a:rPr lang="ru-RU" b="1" dirty="0" smtClean="0">
                <a:hlinkClick r:id="rId9" tooltip="Артиллерийский научно-исследовательский институт (страница отсутствует)"/>
              </a:rPr>
              <a:t>НИИ</a:t>
            </a:r>
            <a:r>
              <a:rPr lang="ru-RU" b="1" dirty="0" smtClean="0"/>
              <a:t>, </a:t>
            </a:r>
            <a:r>
              <a:rPr lang="ru-RU" b="1" dirty="0" smtClean="0"/>
              <a:t>которую возглавил артиллерийский инженер </a:t>
            </a:r>
            <a:r>
              <a:rPr lang="ru-RU" b="1" dirty="0" smtClean="0">
                <a:hlinkClick r:id="rId10" tooltip="Доровлёв, Николай Александрович (страница отсутствует)"/>
              </a:rPr>
              <a:t>Н. А. </a:t>
            </a:r>
            <a:r>
              <a:rPr lang="ru-RU" b="1" dirty="0" err="1" smtClean="0">
                <a:hlinkClick r:id="rId10" tooltip="Доровлёв, Николай Александрович (страница отсутствует)"/>
              </a:rPr>
              <a:t>Доровлёв</a:t>
            </a:r>
            <a:r>
              <a:rPr lang="ru-RU" b="1" dirty="0" smtClean="0"/>
              <a:t>, в декабре 1927 </a:t>
            </a:r>
            <a:r>
              <a:rPr lang="ru-RU" b="1" dirty="0" smtClean="0"/>
              <a:t>года.</a:t>
            </a:r>
            <a:endParaRPr lang="ru-RU" b="1" dirty="0"/>
          </a:p>
        </p:txBody>
      </p:sp>
      <p:pic>
        <p:nvPicPr>
          <p:cNvPr id="9" name="Рисунок 8" descr="1394589571_97218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7544" y="3212976"/>
            <a:ext cx="5472608" cy="3399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Миномёт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88224" y="4869160"/>
            <a:ext cx="1800200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57606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ЗИС - 3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1556792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2692896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b="1" dirty="0" smtClean="0"/>
              <a:t>      76-мм </a:t>
            </a:r>
            <a:r>
              <a:rPr lang="ru-RU" b="1" dirty="0" smtClean="0"/>
              <a:t>дивизионная пушка образца 1942 года (ЗиС-3, </a:t>
            </a:r>
            <a:r>
              <a:rPr lang="ru-RU" b="1" dirty="0" smtClean="0">
                <a:hlinkClick r:id="rId2" tooltip="Индекс ГРАУ"/>
              </a:rPr>
              <a:t>Индекс ГРАУ</a:t>
            </a:r>
            <a:r>
              <a:rPr lang="ru-RU" b="1" dirty="0" smtClean="0"/>
              <a:t> </a:t>
            </a:r>
            <a:r>
              <a:rPr lang="ru-RU" b="1" dirty="0" smtClean="0"/>
              <a:t>—52-П-354У</a:t>
            </a:r>
            <a:r>
              <a:rPr lang="ru-RU" b="1" dirty="0" smtClean="0"/>
              <a:t>) — 76,2-мм советская дивизионная и противотанковая пушка. Главный конструктор — </a:t>
            </a:r>
            <a:r>
              <a:rPr lang="ru-RU" b="1" dirty="0" smtClean="0">
                <a:hlinkClick r:id="rId3" tooltip="Грабин, Василий Гаврилович"/>
              </a:rPr>
              <a:t>В. Г. </a:t>
            </a:r>
            <a:r>
              <a:rPr lang="ru-RU" b="1" dirty="0" err="1" smtClean="0">
                <a:hlinkClick r:id="rId3" tooltip="Грабин, Василий Гаврилович"/>
              </a:rPr>
              <a:t>Грабин</a:t>
            </a:r>
            <a:r>
              <a:rPr lang="ru-RU" b="1" dirty="0" smtClean="0"/>
              <a:t>, головное предприятие по производству — </a:t>
            </a:r>
            <a:r>
              <a:rPr lang="ru-RU" b="1" dirty="0" smtClean="0">
                <a:hlinkClick r:id="rId4" tooltip="Нижегородский машиностроительный завод"/>
              </a:rPr>
              <a:t>артиллерийский завод № 92</a:t>
            </a:r>
            <a:r>
              <a:rPr lang="ru-RU" b="1" dirty="0" smtClean="0"/>
              <a:t> в городе </a:t>
            </a:r>
            <a:r>
              <a:rPr lang="ru-RU" b="1" dirty="0" smtClean="0">
                <a:hlinkClick r:id="rId5" tooltip="Нижний Новгород"/>
              </a:rPr>
              <a:t>Горьком</a:t>
            </a:r>
            <a:r>
              <a:rPr lang="ru-RU" b="1" dirty="0" smtClean="0"/>
              <a:t>. ЗиС-3 стала самым массовым советским артиллерийским орудием, выпускавшимся в годы </a:t>
            </a:r>
            <a:r>
              <a:rPr lang="ru-RU" b="1" dirty="0" smtClean="0">
                <a:hlinkClick r:id="rId6" tooltip="Великая Отечественная война"/>
              </a:rPr>
              <a:t>Великой Отечественной войны</a:t>
            </a:r>
            <a:r>
              <a:rPr lang="ru-RU" b="1" dirty="0" smtClean="0"/>
              <a:t>. Благодаря его выдающимся боевым, эксплуатационным и технологическим качествам очень многие специалисты </a:t>
            </a:r>
            <a:r>
              <a:rPr lang="ru-RU" b="1" dirty="0" smtClean="0"/>
              <a:t>признают</a:t>
            </a:r>
            <a:r>
              <a:rPr lang="ru-RU" b="1" baseline="30000" dirty="0" smtClean="0"/>
              <a:t> </a:t>
            </a:r>
            <a:r>
              <a:rPr lang="ru-RU" b="1" dirty="0" smtClean="0"/>
              <a:t>это </a:t>
            </a:r>
            <a:r>
              <a:rPr lang="ru-RU" b="1" dirty="0" smtClean="0"/>
              <a:t>орудие одним из лучших орудий </a:t>
            </a:r>
            <a:r>
              <a:rPr lang="ru-RU" b="1" dirty="0" smtClean="0">
                <a:hlinkClick r:id="rId7" tooltip="Вторая мировая война"/>
              </a:rPr>
              <a:t>Второй мировой войны</a:t>
            </a:r>
            <a:r>
              <a:rPr lang="ru-RU" b="1" dirty="0" smtClean="0"/>
              <a:t>.</a:t>
            </a:r>
          </a:p>
          <a:p>
            <a:endParaRPr lang="ru-RU" dirty="0"/>
          </a:p>
        </p:txBody>
      </p:sp>
      <p:pic>
        <p:nvPicPr>
          <p:cNvPr id="9" name="Рисунок 8" descr="Пушка дальнобойная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5536" y="3752544"/>
            <a:ext cx="4680520" cy="2412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ЗИС - 3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68144" y="3789040"/>
            <a:ext cx="2376264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en_pobedy_str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endParaRPr lang="ru-RU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88640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Наша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школа вновь заступает в 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Почетный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караул у Вечного Огня Славы на площади Мемориал Победы. Вахта памяти и несение почетной службы продлится 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неделю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Пользователь\Desktop\ФОТО\пост №1 линейка\27-04-2019_08-40-47\IMG_2019-04-27_090055_HD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3360373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ФОТО\пост №1 линейка\27-04-2019_08-40-47\IMG_2019-04-27_090247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84984"/>
            <a:ext cx="3384376" cy="2538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4599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57606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ЗИС - 2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1556792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2692896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ru-RU" sz="7200" b="1" dirty="0" smtClean="0"/>
              <a:t> 57-мм </a:t>
            </a:r>
            <a:r>
              <a:rPr lang="ru-RU" sz="7200" b="1" dirty="0" smtClean="0"/>
              <a:t>противотанковая пушка образца 1941 года (</a:t>
            </a:r>
            <a:r>
              <a:rPr lang="ru-RU" sz="7200" b="1" dirty="0" smtClean="0"/>
              <a:t>ЗиС-2)</a:t>
            </a:r>
            <a:r>
              <a:rPr lang="ru-RU" sz="7200" b="1" dirty="0" smtClean="0"/>
              <a:t> (</a:t>
            </a:r>
            <a:r>
              <a:rPr lang="ru-RU" sz="7200" b="1" dirty="0" smtClean="0">
                <a:hlinkClick r:id="rId2" tooltip="Индекс ГРАУ"/>
              </a:rPr>
              <a:t>индекс ГРАУ</a:t>
            </a:r>
            <a:r>
              <a:rPr lang="ru-RU" sz="7200" b="1" dirty="0" smtClean="0"/>
              <a:t> — </a:t>
            </a:r>
            <a:r>
              <a:rPr lang="ru-RU" sz="7200" b="1" dirty="0" smtClean="0"/>
              <a:t>52-П-271</a:t>
            </a:r>
            <a:r>
              <a:rPr lang="ru-RU" sz="7200" b="1" dirty="0" smtClean="0"/>
              <a:t>)  </a:t>
            </a:r>
            <a:r>
              <a:rPr lang="ru-RU" sz="7200" b="1" dirty="0" smtClean="0">
                <a:hlinkClick r:id="rId3" tooltip="СССР"/>
              </a:rPr>
              <a:t>советская</a:t>
            </a:r>
            <a:r>
              <a:rPr lang="ru-RU" sz="7200" b="1" dirty="0" smtClean="0"/>
              <a:t> </a:t>
            </a:r>
            <a:r>
              <a:rPr lang="ru-RU" sz="7200" b="1" dirty="0" smtClean="0">
                <a:hlinkClick r:id="rId4" tooltip="Противотанковая пушка"/>
              </a:rPr>
              <a:t>противотанковая пушка</a:t>
            </a:r>
            <a:r>
              <a:rPr lang="ru-RU" sz="7200" b="1" dirty="0" smtClean="0"/>
              <a:t> периода </a:t>
            </a:r>
            <a:r>
              <a:rPr lang="ru-RU" sz="7200" b="1" dirty="0" smtClean="0">
                <a:hlinkClick r:id="rId5" tooltip="Великая Отечественная война"/>
              </a:rPr>
              <a:t>Великой Отечественной войны</a:t>
            </a:r>
            <a:r>
              <a:rPr lang="ru-RU" sz="7200" b="1" dirty="0" smtClean="0"/>
              <a:t>. Данное орудие, разработанное под непосредственным руководством </a:t>
            </a:r>
            <a:r>
              <a:rPr lang="ru-RU" sz="7200" b="1" dirty="0" smtClean="0">
                <a:hlinkClick r:id="rId6" tooltip="Грабин, Василий Гаврилович"/>
              </a:rPr>
              <a:t>В. Г. </a:t>
            </a:r>
            <a:r>
              <a:rPr lang="ru-RU" sz="7200" b="1" dirty="0" err="1" smtClean="0">
                <a:hlinkClick r:id="rId6" tooltip="Грабин, Василий Гаврилович"/>
              </a:rPr>
              <a:t>Грабина</a:t>
            </a:r>
            <a:r>
              <a:rPr lang="ru-RU" sz="7200" b="1" dirty="0" smtClean="0"/>
              <a:t>, в </a:t>
            </a:r>
            <a:r>
              <a:rPr lang="ru-RU" sz="7200" b="1" dirty="0" smtClean="0">
                <a:hlinkClick r:id="rId7" tooltip="1940 год"/>
              </a:rPr>
              <a:t>1940 году</a:t>
            </a:r>
            <a:r>
              <a:rPr lang="ru-RU" sz="7200" b="1" dirty="0" smtClean="0"/>
              <a:t>, являлось, на момент начала </a:t>
            </a:r>
            <a:r>
              <a:rPr lang="ru-RU" sz="7200" b="1" dirty="0" smtClean="0">
                <a:hlinkClick r:id="rId8" tooltip="Серийное производство"/>
              </a:rPr>
              <a:t>серийного производства</a:t>
            </a:r>
            <a:r>
              <a:rPr lang="ru-RU" sz="7200" b="1" dirty="0" smtClean="0"/>
              <a:t>, самой мощной противотанковой пушкой в мире — настолько мощной, что в 1941 году орудие не имело достойных целей, что и привело к снятию её с производства («в связи с избыточной </a:t>
            </a:r>
            <a:r>
              <a:rPr lang="ru-RU" sz="7200" b="1" dirty="0" err="1" smtClean="0"/>
              <a:t>бронепробиваемостью</a:t>
            </a:r>
            <a:r>
              <a:rPr lang="ru-RU" sz="7200" b="1" dirty="0" smtClean="0"/>
              <a:t>» — цитата), в пользу более дешёвых и технологичных пушек. Однако, с появлением в </a:t>
            </a:r>
            <a:r>
              <a:rPr lang="ru-RU" sz="7200" b="1" dirty="0" smtClean="0">
                <a:hlinkClick r:id="rId9" tooltip="1942 год"/>
              </a:rPr>
              <a:t>1942 году</a:t>
            </a:r>
            <a:r>
              <a:rPr lang="ru-RU" sz="7200" b="1" dirty="0" smtClean="0"/>
              <a:t> новых </a:t>
            </a:r>
            <a:r>
              <a:rPr lang="ru-RU" sz="7200" b="1" dirty="0" err="1" smtClean="0"/>
              <a:t>тяжелобронированных</a:t>
            </a:r>
            <a:r>
              <a:rPr lang="ru-RU" sz="7200" b="1" dirty="0" smtClean="0"/>
              <a:t> </a:t>
            </a:r>
            <a:r>
              <a:rPr lang="ru-RU" sz="7200" b="1" dirty="0" smtClean="0">
                <a:hlinkClick r:id="rId10" tooltip="Панцерваффе"/>
              </a:rPr>
              <a:t>немецких танков</a:t>
            </a:r>
            <a:r>
              <a:rPr lang="ru-RU" sz="7200" b="1" dirty="0" smtClean="0"/>
              <a:t> «</a:t>
            </a:r>
            <a:r>
              <a:rPr lang="ru-RU" sz="7200" b="1" dirty="0" smtClean="0">
                <a:hlinkClick r:id="rId11" tooltip="Тигр (танк)"/>
              </a:rPr>
              <a:t>Тигр</a:t>
            </a:r>
            <a:r>
              <a:rPr lang="ru-RU" sz="7200" b="1" dirty="0" smtClean="0"/>
              <a:t>», 57-мм </a:t>
            </a:r>
            <a:r>
              <a:rPr lang="ru-RU" sz="7200" b="1" dirty="0" smtClean="0"/>
              <a:t>пушки ЗиС-2 воевали с 1941 </a:t>
            </a:r>
            <a:r>
              <a:rPr lang="ru-RU" sz="7200" b="1" dirty="0" smtClean="0">
                <a:hlinkClick r:id="rId12" tooltip="Капитуляция Германии"/>
              </a:rPr>
              <a:t>по 1945 год</a:t>
            </a:r>
            <a:r>
              <a:rPr lang="ru-RU" sz="7200" b="1" dirty="0" smtClean="0"/>
              <a:t>, позже, в течение долгого времени, состояли на вооружении </a:t>
            </a:r>
            <a:r>
              <a:rPr lang="ru-RU" sz="7200" b="1" dirty="0" smtClean="0">
                <a:hlinkClick r:id="rId13" tooltip="Советская армия"/>
              </a:rPr>
              <a:t>Советской армии</a:t>
            </a:r>
            <a:r>
              <a:rPr lang="ru-RU" sz="7200" b="1" dirty="0" smtClean="0"/>
              <a:t>.</a:t>
            </a:r>
          </a:p>
          <a:p>
            <a:pPr algn="just">
              <a:buNone/>
            </a:pPr>
            <a:endParaRPr lang="ru-RU" b="1" dirty="0" smtClean="0"/>
          </a:p>
          <a:p>
            <a:endParaRPr lang="ru-RU" dirty="0"/>
          </a:p>
        </p:txBody>
      </p:sp>
      <p:pic>
        <p:nvPicPr>
          <p:cNvPr id="8" name="Рисунок 7" descr="Пушка малая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83567" y="4221088"/>
            <a:ext cx="3871299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ЗИС - 2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940152" y="4221088"/>
            <a:ext cx="216024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4536504" cy="43204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Гаубица Б-4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1556792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908720"/>
            <a:ext cx="4752528" cy="576064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800" b="1" dirty="0" smtClean="0"/>
              <a:t>Б-4</a:t>
            </a:r>
            <a:r>
              <a:rPr lang="ru-RU" sz="1800" b="1" dirty="0" smtClean="0"/>
              <a:t> </a:t>
            </a:r>
            <a:r>
              <a:rPr lang="ru-RU" sz="1800" b="1" dirty="0" smtClean="0"/>
              <a:t>(</a:t>
            </a:r>
            <a:r>
              <a:rPr lang="ru-RU" sz="1800" b="1" dirty="0" smtClean="0">
                <a:hlinkClick r:id="rId2" tooltip="Индекс ГРАУ"/>
              </a:rPr>
              <a:t>индекс </a:t>
            </a:r>
            <a:r>
              <a:rPr lang="ru-RU" sz="1800" b="1" dirty="0" smtClean="0">
                <a:hlinkClick r:id="rId2" tooltip="Индекс ГРАУ"/>
              </a:rPr>
              <a:t>ГАУ</a:t>
            </a:r>
            <a:r>
              <a:rPr lang="ru-RU" sz="1800" b="1" dirty="0" smtClean="0"/>
              <a:t> — 52-Г-625) </a:t>
            </a:r>
            <a:r>
              <a:rPr lang="ru-RU" sz="1800" b="1" dirty="0" smtClean="0"/>
              <a:t>—</a:t>
            </a:r>
            <a:r>
              <a:rPr lang="ru-RU" sz="1800" b="1" dirty="0" smtClean="0">
                <a:hlinkClick r:id="rId3" tooltip="СССР"/>
              </a:rPr>
              <a:t>советская</a:t>
            </a:r>
            <a:r>
              <a:rPr lang="ru-RU" sz="1800" b="1" dirty="0" smtClean="0"/>
              <a:t> </a:t>
            </a:r>
            <a:r>
              <a:rPr lang="ru-RU" sz="1800" b="1" dirty="0" smtClean="0">
                <a:hlinkClick r:id="rId4" tooltip="Гаубица"/>
              </a:rPr>
              <a:t>гаубица</a:t>
            </a:r>
            <a:r>
              <a:rPr lang="ru-RU" sz="1800" b="1" dirty="0" smtClean="0"/>
              <a:t> </a:t>
            </a:r>
            <a:r>
              <a:rPr lang="ru-RU" sz="1800" b="1" dirty="0" smtClean="0">
                <a:hlinkClick r:id="rId5" tooltip="Артиллерия большой и особой мощности"/>
              </a:rPr>
              <a:t>большой (</a:t>
            </a:r>
            <a:r>
              <a:rPr lang="ru-RU" sz="1800" b="1" dirty="0" smtClean="0">
                <a:hlinkClick r:id="rId5" tooltip="Артиллерия большой и особой мощности"/>
              </a:rPr>
              <a:t>особой) мощности</a:t>
            </a:r>
            <a:r>
              <a:rPr lang="ru-RU" sz="1800" b="1" dirty="0" smtClean="0"/>
              <a:t> </a:t>
            </a:r>
            <a:r>
              <a:rPr lang="ru-RU" sz="1800" b="1" dirty="0" smtClean="0">
                <a:hlinkClick r:id="rId6" tooltip="Калибр"/>
              </a:rPr>
              <a:t>калибра</a:t>
            </a:r>
            <a:r>
              <a:rPr lang="ru-RU" sz="1800" b="1" dirty="0" smtClean="0"/>
              <a:t> 203,2 </a:t>
            </a:r>
            <a:r>
              <a:rPr lang="ru-RU" sz="1800" b="1" dirty="0" smtClean="0">
                <a:hlinkClick r:id="rId7" tooltip="Мм"/>
              </a:rPr>
              <a:t>мм</a:t>
            </a:r>
            <a:r>
              <a:rPr lang="ru-RU" sz="1800" b="1" dirty="0" smtClean="0"/>
              <a:t> (8 </a:t>
            </a:r>
            <a:r>
              <a:rPr lang="ru-RU" sz="1800" b="1" dirty="0" smtClean="0">
                <a:hlinkClick r:id="rId8" tooltip="Дюйм"/>
              </a:rPr>
              <a:t>дюймов</a:t>
            </a:r>
            <a:r>
              <a:rPr lang="ru-RU" sz="1800" b="1" dirty="0" smtClean="0"/>
              <a:t>). Полное официальное название </a:t>
            </a:r>
            <a:r>
              <a:rPr lang="ru-RU" sz="1800" b="1" dirty="0" smtClean="0">
                <a:hlinkClick r:id="rId9" tooltip="Артиллерийское орудие"/>
              </a:rPr>
              <a:t>орудия</a:t>
            </a:r>
            <a:r>
              <a:rPr lang="ru-RU" sz="1800" b="1" dirty="0" smtClean="0"/>
              <a:t> — 203-мм гаубица образца 1931 года. Во время </a:t>
            </a:r>
            <a:r>
              <a:rPr lang="ru-RU" sz="1800" b="1" dirty="0" smtClean="0">
                <a:hlinkClick r:id="rId10" tooltip="Советско-финская война (1939—1940)"/>
              </a:rPr>
              <a:t>Советско-финской войны</a:t>
            </a:r>
            <a:r>
              <a:rPr lang="ru-RU" sz="1800" b="1" dirty="0" smtClean="0"/>
              <a:t> это орудие использовалось для разрушения </a:t>
            </a:r>
            <a:r>
              <a:rPr lang="ru-RU" sz="1800" b="1" dirty="0" err="1" smtClean="0">
                <a:hlinkClick r:id="rId11" tooltip="ДОТ"/>
              </a:rPr>
              <a:t>ДОТов</a:t>
            </a:r>
            <a:r>
              <a:rPr lang="ru-RU" sz="1800" b="1" dirty="0" smtClean="0"/>
              <a:t> и </a:t>
            </a:r>
            <a:r>
              <a:rPr lang="ru-RU" sz="1800" b="1" dirty="0" err="1" smtClean="0">
                <a:hlinkClick r:id="rId12" tooltip="ДЗОТ"/>
              </a:rPr>
              <a:t>ДЗОТов</a:t>
            </a:r>
            <a:r>
              <a:rPr lang="ru-RU" sz="1800" b="1" dirty="0" smtClean="0"/>
              <a:t> </a:t>
            </a:r>
            <a:r>
              <a:rPr lang="ru-RU" sz="1800" b="1" dirty="0" smtClean="0">
                <a:hlinkClick r:id="rId13" tooltip="Линия Маннергейма"/>
              </a:rPr>
              <a:t>линии Маннергейма</a:t>
            </a:r>
            <a:r>
              <a:rPr lang="ru-RU" sz="1800" b="1" dirty="0" smtClean="0"/>
              <a:t>. Оно активно и успешно использовалось во </a:t>
            </a:r>
            <a:r>
              <a:rPr lang="ru-RU" sz="1800" b="1" dirty="0" smtClean="0">
                <a:hlinkClick r:id="rId14" tooltip="Вторая мировая война"/>
              </a:rPr>
              <a:t>Второй Мировой Войне</a:t>
            </a:r>
            <a:r>
              <a:rPr lang="ru-RU" sz="1800" b="1" dirty="0" smtClean="0"/>
              <a:t>, благодаря мощности, превосходной баллистике 1—12 переменных зарядов и углу возвышения 60° обеспечивался выбор оптимальной траектории для поражения разнообразных целей. </a:t>
            </a:r>
            <a:r>
              <a:rPr lang="ru-RU" sz="1800" b="1" dirty="0" smtClean="0"/>
              <a:t>Она </a:t>
            </a:r>
            <a:r>
              <a:rPr lang="ru-RU" sz="1800" b="1" dirty="0" smtClean="0"/>
              <a:t>успешно использовалась как при прорыве укрепленных полос, так и при штурме крепостей и в </a:t>
            </a:r>
            <a:r>
              <a:rPr lang="ru-RU" sz="1800" b="1" dirty="0" smtClean="0">
                <a:hlinkClick r:id="rId15" tooltip="Уличный бой"/>
              </a:rPr>
              <a:t>уличных боях</a:t>
            </a:r>
            <a:r>
              <a:rPr lang="ru-RU" sz="1800" b="1" dirty="0" smtClean="0"/>
              <a:t> в больших </a:t>
            </a:r>
            <a:r>
              <a:rPr lang="ru-RU" sz="1800" b="1" dirty="0" smtClean="0"/>
              <a:t>городах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11" name="Рисунок 10" descr="Дальнобойная Гаубица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012160" y="404665"/>
            <a:ext cx="2298684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Гаубица Б-4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012160" y="4293096"/>
            <a:ext cx="2304256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57606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Гаубица М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- 30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1556792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3024336"/>
          </a:xfrm>
        </p:spPr>
        <p:txBody>
          <a:bodyPr>
            <a:normAutofit fontScale="47500" lnSpcReduction="20000"/>
          </a:bodyPr>
          <a:lstStyle/>
          <a:p>
            <a:pPr algn="just">
              <a:buNone/>
            </a:pPr>
            <a:r>
              <a:rPr lang="ru-RU" sz="3800" b="1" dirty="0" smtClean="0"/>
              <a:t>      </a:t>
            </a:r>
            <a:r>
              <a:rPr lang="ru-RU" sz="3800" b="1" dirty="0" smtClean="0"/>
              <a:t>122-мм гаубица образца 1938 года (М-30, </a:t>
            </a:r>
            <a:r>
              <a:rPr lang="ru-RU" sz="3800" b="1" dirty="0" smtClean="0">
                <a:hlinkClick r:id="rId2" tooltip="Индекс ГРАУ"/>
              </a:rPr>
              <a:t>индекс ГАУ</a:t>
            </a:r>
            <a:r>
              <a:rPr lang="ru-RU" sz="3800" b="1" dirty="0" smtClean="0"/>
              <a:t> — 52-Г-463) — </a:t>
            </a:r>
            <a:r>
              <a:rPr lang="ru-RU" sz="3800" b="1" dirty="0" smtClean="0">
                <a:hlinkClick r:id="rId3" tooltip="СССР"/>
              </a:rPr>
              <a:t>советская</a:t>
            </a:r>
            <a:r>
              <a:rPr lang="ru-RU" sz="3800" b="1" dirty="0" smtClean="0"/>
              <a:t> </a:t>
            </a:r>
            <a:r>
              <a:rPr lang="ru-RU" sz="3800" b="1" dirty="0" smtClean="0">
                <a:hlinkClick r:id="rId4" tooltip="Гаубица"/>
              </a:rPr>
              <a:t>гаубица</a:t>
            </a:r>
            <a:r>
              <a:rPr lang="ru-RU" sz="3800" b="1" dirty="0" smtClean="0"/>
              <a:t> периода </a:t>
            </a:r>
            <a:r>
              <a:rPr lang="ru-RU" sz="3800" b="1" dirty="0" smtClean="0">
                <a:hlinkClick r:id="rId5" tooltip="Вторая мировая война"/>
              </a:rPr>
              <a:t>Второй мировой войны</a:t>
            </a:r>
            <a:r>
              <a:rPr lang="ru-RU" sz="3800" b="1" dirty="0" smtClean="0"/>
              <a:t>. Это орудие серийно выпускалось с </a:t>
            </a:r>
            <a:r>
              <a:rPr lang="ru-RU" sz="3800" b="1" dirty="0" smtClean="0">
                <a:hlinkClick r:id="rId6" tooltip="1939"/>
              </a:rPr>
              <a:t>1939</a:t>
            </a:r>
            <a:r>
              <a:rPr lang="ru-RU" sz="3800" b="1" dirty="0" smtClean="0"/>
              <a:t> по </a:t>
            </a:r>
            <a:r>
              <a:rPr lang="ru-RU" sz="3800" b="1" dirty="0" smtClean="0">
                <a:hlinkClick r:id="rId7" tooltip="1955 год"/>
              </a:rPr>
              <a:t>1955 год</a:t>
            </a:r>
            <a:r>
              <a:rPr lang="ru-RU" sz="3800" b="1" dirty="0" smtClean="0"/>
              <a:t>, состояло или до сих пор состоит на вооружении армий многих стран мира, использовалось практически во всех значимых </a:t>
            </a:r>
            <a:r>
              <a:rPr lang="ru-RU" sz="3800" b="1" dirty="0" smtClean="0">
                <a:hlinkClick r:id="rId8" tooltip="Война"/>
              </a:rPr>
              <a:t>войнах</a:t>
            </a:r>
            <a:r>
              <a:rPr lang="ru-RU" sz="3800" b="1" dirty="0" smtClean="0"/>
              <a:t> и вооружённых конфликтах середины и конца </a:t>
            </a:r>
            <a:r>
              <a:rPr lang="ru-RU" sz="3800" b="1" dirty="0" smtClean="0">
                <a:hlinkClick r:id="rId9" tooltip="XX век"/>
              </a:rPr>
              <a:t>XX века</a:t>
            </a:r>
            <a:r>
              <a:rPr lang="ru-RU" sz="3800" b="1" dirty="0" smtClean="0"/>
              <a:t>. Этим орудием были вооружены первые советские крупносерийные </a:t>
            </a:r>
            <a:r>
              <a:rPr lang="ru-RU" sz="3800" b="1" dirty="0" smtClean="0">
                <a:hlinkClick r:id="rId10" tooltip="Самоходная артиллерийская установка"/>
              </a:rPr>
              <a:t>самоходные артиллерийские установки</a:t>
            </a:r>
            <a:r>
              <a:rPr lang="ru-RU" sz="3800" b="1" dirty="0" smtClean="0"/>
              <a:t> </a:t>
            </a:r>
            <a:r>
              <a:rPr lang="ru-RU" sz="3800" b="1" dirty="0" smtClean="0">
                <a:hlinkClick r:id="rId11" tooltip="Великая Отечественная война"/>
              </a:rPr>
              <a:t>Великой Отечественной войны</a:t>
            </a:r>
            <a:r>
              <a:rPr lang="ru-RU" sz="3800" b="1" dirty="0" smtClean="0"/>
              <a:t> </a:t>
            </a:r>
            <a:r>
              <a:rPr lang="ru-RU" sz="3800" b="1" dirty="0" smtClean="0">
                <a:hlinkClick r:id="rId12" tooltip="СУ-122"/>
              </a:rPr>
              <a:t>СУ-122</a:t>
            </a:r>
            <a:r>
              <a:rPr lang="ru-RU" sz="3800" b="1" dirty="0" smtClean="0"/>
              <a:t>. По мнению </a:t>
            </a:r>
            <a:r>
              <a:rPr lang="ru-RU" sz="3800" b="1" dirty="0" smtClean="0"/>
              <a:t>некоторых</a:t>
            </a:r>
            <a:r>
              <a:rPr lang="ru-RU" sz="3800" b="1" baseline="30000" dirty="0" smtClean="0"/>
              <a:t> </a:t>
            </a:r>
            <a:r>
              <a:rPr lang="ru-RU" sz="3800" b="1" dirty="0" smtClean="0"/>
              <a:t>артиллерийских </a:t>
            </a:r>
            <a:r>
              <a:rPr lang="ru-RU" sz="3800" b="1" dirty="0" smtClean="0"/>
              <a:t>экспертов, М-30 входит в число лучших конструкций советской ствольной </a:t>
            </a:r>
            <a:r>
              <a:rPr lang="ru-RU" sz="3800" b="1" dirty="0" smtClean="0">
                <a:hlinkClick r:id="rId13" tooltip="Артиллерия"/>
              </a:rPr>
              <a:t>артиллерии</a:t>
            </a:r>
            <a:r>
              <a:rPr lang="ru-RU" sz="3800" b="1" dirty="0" smtClean="0"/>
              <a:t> середины XX века. Оснащение артиллерии </a:t>
            </a:r>
            <a:r>
              <a:rPr lang="ru-RU" sz="3800" b="1" dirty="0" smtClean="0">
                <a:hlinkClick r:id="rId14" tooltip="Рабоче-крестьянская Красная армия"/>
              </a:rPr>
              <a:t>Рабоче-крестьянской Красной армии</a:t>
            </a:r>
            <a:r>
              <a:rPr lang="ru-RU" sz="3800" b="1" dirty="0" smtClean="0"/>
              <a:t> (РККА) гаубицами М-30 сыграло </a:t>
            </a:r>
            <a:r>
              <a:rPr lang="ru-RU" sz="3800" b="1" dirty="0" smtClean="0"/>
              <a:t>большую роль </a:t>
            </a:r>
            <a:r>
              <a:rPr lang="ru-RU" sz="3800" b="1" dirty="0" smtClean="0"/>
              <a:t>в разгроме </a:t>
            </a:r>
            <a:r>
              <a:rPr lang="ru-RU" sz="3800" b="1" dirty="0" smtClean="0">
                <a:hlinkClick r:id="rId15" tooltip="Третий рейх"/>
              </a:rPr>
              <a:t>нацистской Германии</a:t>
            </a:r>
            <a:r>
              <a:rPr lang="ru-RU" sz="3800" b="1" dirty="0" smtClean="0"/>
              <a:t> в Великой Отечественной войне.</a:t>
            </a:r>
          </a:p>
          <a:p>
            <a:endParaRPr lang="ru-RU" dirty="0"/>
          </a:p>
        </p:txBody>
      </p:sp>
      <p:pic>
        <p:nvPicPr>
          <p:cNvPr id="8" name="Рисунок 7" descr="Оружие Победы на Площади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923928" y="4149080"/>
            <a:ext cx="4769277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Гаубица м-30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43608" y="4149080"/>
            <a:ext cx="216024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57606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Памятник Неизвестному солдату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1556792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23528" y="980728"/>
            <a:ext cx="4330824" cy="5472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800" b="1" dirty="0" smtClean="0"/>
              <a:t>       В </a:t>
            </a:r>
            <a:r>
              <a:rPr lang="ru-RU" sz="1800" b="1" dirty="0" smtClean="0"/>
              <a:t>2005 году на Мемориале Победы </a:t>
            </a:r>
            <a:r>
              <a:rPr lang="ru-RU" sz="1800" b="1" dirty="0" smtClean="0"/>
              <a:t>отреставрировали памятник </a:t>
            </a:r>
            <a:r>
              <a:rPr lang="ru-RU" sz="1800" b="1" dirty="0" smtClean="0"/>
              <a:t>Неизвестному солдату, получивший в народе другое </a:t>
            </a:r>
            <a:r>
              <a:rPr lang="ru-RU" sz="1800" b="1" dirty="0" smtClean="0"/>
              <a:t>название «Воин </a:t>
            </a:r>
            <a:r>
              <a:rPr lang="ru-RU" sz="1800" b="1" dirty="0" smtClean="0"/>
              <a:t>Алеша». Этот бронзовый воин работа скульптора </a:t>
            </a:r>
            <a:r>
              <a:rPr lang="ru-RU" sz="1800" b="1" dirty="0" smtClean="0"/>
              <a:t>Константина </a:t>
            </a:r>
            <a:r>
              <a:rPr lang="ru-RU" sz="1800" b="1" dirty="0" err="1" smtClean="0"/>
              <a:t>Зинича</a:t>
            </a:r>
            <a:r>
              <a:rPr lang="ru-RU" sz="1800" b="1" dirty="0" smtClean="0"/>
              <a:t>. Образ </a:t>
            </a:r>
            <a:r>
              <a:rPr lang="ru-RU" sz="1800" b="1" dirty="0" smtClean="0"/>
              <a:t>Алеши – это собирательный образ воинов-защитников, </a:t>
            </a:r>
            <a:r>
              <a:rPr lang="ru-RU" sz="1800" b="1" dirty="0" smtClean="0"/>
              <a:t>дань памяти </a:t>
            </a:r>
            <a:r>
              <a:rPr lang="ru-RU" sz="1800" b="1" dirty="0" smtClean="0"/>
              <a:t>всем воинам, пропавшим в годы войны без вести и </a:t>
            </a:r>
            <a:r>
              <a:rPr lang="ru-RU" sz="1800" b="1" dirty="0" smtClean="0"/>
              <a:t>оставшимся неизвестными. Несмотря </a:t>
            </a:r>
            <a:r>
              <a:rPr lang="ru-RU" sz="1800" b="1" dirty="0" smtClean="0"/>
              <a:t>на то, что памятник поставлен в честь неизвестного </a:t>
            </a:r>
            <a:r>
              <a:rPr lang="ru-RU" sz="1800" b="1" dirty="0" smtClean="0"/>
              <a:t>солдата, имя </a:t>
            </a:r>
            <a:r>
              <a:rPr lang="ru-RU" sz="1800" b="1" dirty="0" smtClean="0"/>
              <a:t>Алеша дано ему неслучайно.</a:t>
            </a:r>
          </a:p>
          <a:p>
            <a:pPr algn="just">
              <a:buNone/>
            </a:pPr>
            <a:r>
              <a:rPr lang="ru-RU" sz="1800" b="1" dirty="0" smtClean="0"/>
              <a:t>      Самый </a:t>
            </a:r>
            <a:r>
              <a:rPr lang="ru-RU" sz="1800" b="1" dirty="0" err="1" smtClean="0"/>
              <a:t>всемирнознаменитый</a:t>
            </a:r>
            <a:r>
              <a:rPr lang="ru-RU" sz="1800" b="1" dirty="0" smtClean="0"/>
              <a:t> «Алеша» находится в Болгарии, </a:t>
            </a:r>
            <a:r>
              <a:rPr lang="ru-RU" sz="1800" b="1" dirty="0" smtClean="0"/>
              <a:t>в городе Пловдив </a:t>
            </a:r>
            <a:r>
              <a:rPr lang="ru-RU" sz="1800" b="1" dirty="0" smtClean="0"/>
              <a:t>- это памятник советским </a:t>
            </a:r>
            <a:r>
              <a:rPr lang="ru-RU" sz="1800" b="1" dirty="0" smtClean="0"/>
              <a:t>солдатам, сражавшимся </a:t>
            </a:r>
            <a:r>
              <a:rPr lang="ru-RU" sz="1800" b="1" dirty="0" smtClean="0"/>
              <a:t>за </a:t>
            </a:r>
            <a:r>
              <a:rPr lang="ru-RU" sz="1800" b="1" dirty="0" smtClean="0"/>
              <a:t>свободу болгарского </a:t>
            </a:r>
            <a:r>
              <a:rPr lang="ru-RU" sz="1800" b="1" dirty="0" smtClean="0"/>
              <a:t>народа.</a:t>
            </a:r>
            <a:endParaRPr lang="ru-RU" sz="1800" b="1" dirty="0"/>
          </a:p>
        </p:txBody>
      </p:sp>
      <p:pic>
        <p:nvPicPr>
          <p:cNvPr id="6" name="Рисунок 5" descr="Алёша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1052736"/>
            <a:ext cx="3103011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Алёша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4288" y="4797152"/>
            <a:ext cx="1562100" cy="1562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zinichm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4797152"/>
            <a:ext cx="1230892" cy="1616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576064"/>
          </a:xfrm>
        </p:spPr>
        <p:txBody>
          <a:bodyPr>
            <a:noAutofit/>
          </a:bodyPr>
          <a:lstStyle/>
          <a:p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Манумент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«Фронт и тыл»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1556792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23528" y="980728"/>
            <a:ext cx="3672408" cy="5472608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1800" b="1" dirty="0" smtClean="0"/>
              <a:t>       Две </a:t>
            </a:r>
            <a:r>
              <a:rPr lang="ru-RU" sz="1800" b="1" dirty="0" smtClean="0"/>
              <a:t>пятиметровые бронзовые </a:t>
            </a:r>
            <a:r>
              <a:rPr lang="ru-RU" sz="1800" b="1" dirty="0" smtClean="0"/>
              <a:t>фигуры кузнец </a:t>
            </a:r>
            <a:r>
              <a:rPr lang="ru-RU" sz="1800" b="1" dirty="0" smtClean="0"/>
              <a:t>и воин весом в 3 тонны </a:t>
            </a:r>
            <a:r>
              <a:rPr lang="ru-RU" sz="1800" b="1" dirty="0" smtClean="0"/>
              <a:t>– как символ </a:t>
            </a:r>
            <a:r>
              <a:rPr lang="ru-RU" sz="1800" b="1" dirty="0" smtClean="0"/>
              <a:t>тесного </a:t>
            </a:r>
            <a:r>
              <a:rPr lang="ru-RU" sz="1800" b="1" dirty="0" smtClean="0"/>
              <a:t>союза, участников </a:t>
            </a:r>
            <a:r>
              <a:rPr lang="ru-RU" sz="1800" b="1" dirty="0" smtClean="0"/>
              <a:t>боевых сражений и тружеников </a:t>
            </a:r>
            <a:r>
              <a:rPr lang="ru-RU" sz="1800" b="1" dirty="0" smtClean="0"/>
              <a:t>тыла, держат </a:t>
            </a:r>
            <a:r>
              <a:rPr lang="ru-RU" sz="1800" b="1" dirty="0" smtClean="0"/>
              <a:t>над собой меч, увитый лавровой ветвью. Это </a:t>
            </a:r>
            <a:r>
              <a:rPr lang="ru-RU" sz="1800" b="1" dirty="0" smtClean="0"/>
              <a:t>монументальная композиция, посвященная союзу «фронта и тыла» </a:t>
            </a:r>
            <a:r>
              <a:rPr lang="ru-RU" sz="1800" b="1" dirty="0" smtClean="0"/>
              <a:t>- работа победителя общенационального конкурса – скульптора </a:t>
            </a:r>
            <a:r>
              <a:rPr lang="ru-RU" sz="1800" b="1" dirty="0" smtClean="0"/>
              <a:t>из Москвы </a:t>
            </a:r>
            <a:r>
              <a:rPr lang="ru-RU" sz="1800" b="1" dirty="0" smtClean="0"/>
              <a:t>Андрея </a:t>
            </a:r>
            <a:r>
              <a:rPr lang="ru-RU" sz="1800" b="1" dirty="0" smtClean="0"/>
              <a:t>Ковальчука. Формовка </a:t>
            </a:r>
            <a:r>
              <a:rPr lang="ru-RU" sz="1800" b="1" dirty="0" smtClean="0"/>
              <a:t>памятника в глине производилась в Москве, отливка в </a:t>
            </a:r>
            <a:r>
              <a:rPr lang="ru-RU" sz="1800" b="1" dirty="0" smtClean="0"/>
              <a:t>Минске. Торжественное </a:t>
            </a:r>
            <a:r>
              <a:rPr lang="ru-RU" sz="1800" b="1" dirty="0" smtClean="0"/>
              <a:t>открытие памятника перед зданием Мемориала </a:t>
            </a:r>
            <a:r>
              <a:rPr lang="ru-RU" sz="1800" b="1" dirty="0" smtClean="0"/>
              <a:t>Победы на </a:t>
            </a:r>
            <a:r>
              <a:rPr lang="ru-RU" sz="1800" b="1" dirty="0" smtClean="0"/>
              <a:t>Поклонной горе было приурочено к 60- </a:t>
            </a:r>
            <a:r>
              <a:rPr lang="ru-RU" sz="1800" b="1" dirty="0" err="1" smtClean="0"/>
              <a:t>летию</a:t>
            </a:r>
            <a:r>
              <a:rPr lang="ru-RU" sz="1800" b="1" dirty="0" smtClean="0"/>
              <a:t> Победы, 9 мая 2005 года.</a:t>
            </a:r>
            <a:endParaRPr lang="ru-RU" sz="1800" b="1" dirty="0"/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124744"/>
            <a:ext cx="2350101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Фронт и тыл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4725144"/>
            <a:ext cx="1800200" cy="1800200"/>
          </a:xfrm>
          <a:prstGeom prst="rect">
            <a:avLst/>
          </a:prstGeom>
        </p:spPr>
      </p:pic>
      <p:pic>
        <p:nvPicPr>
          <p:cNvPr id="10" name="Рисунок 9" descr="DSC_35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1412776"/>
            <a:ext cx="174547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Каменные плиты и Мемориальные доски</a:t>
            </a:r>
            <a:br>
              <a:rPr lang="ru-RU" sz="2000" b="1" dirty="0" smtClean="0"/>
            </a:br>
            <a:r>
              <a:rPr lang="ru-RU" sz="2000" b="1" dirty="0" smtClean="0"/>
              <a:t> «Воинам, погибшим в мирное время», «Жертвам Чернобыльской катастрофы», «Жертвам сталинских репрессий».</a:t>
            </a:r>
            <a:endParaRPr lang="ru-RU" sz="2000" b="1" dirty="0"/>
          </a:p>
        </p:txBody>
      </p:sp>
      <p:pic>
        <p:nvPicPr>
          <p:cNvPr id="4" name="Содержимое 3" descr="Срочникам в мирное врем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484784"/>
            <a:ext cx="2664296" cy="2311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Чернобыльца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700808"/>
            <a:ext cx="3705585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607267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077072"/>
            <a:ext cx="3456384" cy="2301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 помощь товарищу </a:t>
            </a:r>
            <a:r>
              <a:rPr lang="ru-RU" b="1" dirty="0" err="1" smtClean="0"/>
              <a:t>постовцу</a:t>
            </a:r>
            <a:r>
              <a:rPr lang="ru-RU" b="1" dirty="0" smtClean="0"/>
              <a:t>!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800" dirty="0" smtClean="0"/>
              <a:t>Тест на знание званий и знаков различий      </a:t>
            </a:r>
            <a:r>
              <a:rPr lang="ru-RU" sz="2800" dirty="0" smtClean="0">
                <a:solidFill>
                  <a:srgbClr val="00B050"/>
                </a:solidFill>
              </a:rPr>
              <a:t>сухопутных войск</a:t>
            </a:r>
            <a:r>
              <a:rPr lang="ru-RU" sz="2800" dirty="0" smtClean="0"/>
              <a:t>      и         </a:t>
            </a:r>
            <a:r>
              <a:rPr lang="ru-RU" sz="2800" dirty="0" smtClean="0">
                <a:solidFill>
                  <a:srgbClr val="002060"/>
                </a:solidFill>
              </a:rPr>
              <a:t>морского флота ВС РФ</a:t>
            </a:r>
            <a:r>
              <a:rPr lang="ru-RU" sz="2800" dirty="0" smtClean="0"/>
              <a:t>.</a:t>
            </a:r>
          </a:p>
          <a:p>
            <a:pPr algn="just"/>
            <a:endParaRPr lang="ru-RU" sz="2800" dirty="0" smtClean="0"/>
          </a:p>
          <a:p>
            <a:pPr algn="just"/>
            <a:endParaRPr lang="ru-RU" sz="2800" dirty="0" smtClean="0"/>
          </a:p>
          <a:p>
            <a:pPr algn="just"/>
            <a:endParaRPr lang="ru-RU" sz="2800" dirty="0" smtClean="0"/>
          </a:p>
          <a:p>
            <a:pPr algn="just">
              <a:buNone/>
            </a:pPr>
            <a:r>
              <a:rPr lang="ru-RU" sz="2800" dirty="0" smtClean="0"/>
              <a:t> </a:t>
            </a:r>
            <a:r>
              <a:rPr lang="ru-RU" sz="2800" dirty="0" smtClean="0"/>
              <a:t>               </a:t>
            </a:r>
            <a:r>
              <a:rPr lang="ru-RU" sz="1800" b="1" dirty="0" smtClean="0"/>
              <a:t>Видеоурок о возникновении Поста № 1 в г. Красноярске</a:t>
            </a:r>
          </a:p>
          <a:p>
            <a:pPr algn="just">
              <a:buNone/>
            </a:pPr>
            <a:endParaRPr lang="ru-RU" sz="1800" b="1" dirty="0" smtClean="0"/>
          </a:p>
        </p:txBody>
      </p:sp>
      <p:pic>
        <p:nvPicPr>
          <p:cNvPr id="5" name="Рисунок 4" descr="qr-code Звания ВМФ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20272" y="2564904"/>
            <a:ext cx="1440160" cy="1440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qr-code погоны 2 вариант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36912"/>
            <a:ext cx="1368152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Клип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4725144"/>
            <a:ext cx="1584176" cy="1584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flag-rossii-voennyj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9712" y="2852936"/>
            <a:ext cx="1340424" cy="892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flag-rossii-voennyj_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6096" y="2852936"/>
            <a:ext cx="1297725" cy="864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Пост №1 Нам 4 год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75656" y="4725144"/>
            <a:ext cx="2907815" cy="1635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en_pobedy_str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endParaRPr lang="ru-RU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404664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8815" indent="450215"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С 2015 года наша школа входит в 10 лучших караулов в рейтинге образовательных учреждений на Посту № 1, А В 2016 ГОДУ СТАЛА ЛУЧШИМ КАРАУЛОМ, ЗА ЧТО ПОЛУЧИЛА ПАМЯТНЫЙ ВЫМПЕЛ И КАРТИНЫ ГЕРОЕВ ВЕЛИКОЙ ОТЕЧЕСТВЕННОЙ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ВОЙНЫ!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8" name="Рисунок 7" descr="обрезан лучший карау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2780928"/>
            <a:ext cx="583264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0054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en_pobedy_str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endParaRPr lang="ru-RU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380" y="260648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Вахта памяти и несение почетной службы продлится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неделю 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постовцы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 нашей школы постараются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вновь показать высокий результат, перед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ними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стоит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задача -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не нарушить традиций и вновь войти в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десятку лучших!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Пользователь\Desktop\ФОТО\пост №1 линейка\27-04-2019_08-40-47\IMG_2019-04-27_085116_HD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31683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ФОТО\пост №1 линейка\27-04-2019_08-40-47\IMG_2019-04-27_090858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12976"/>
            <a:ext cx="3528392" cy="2646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8559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en_pobedy_str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endParaRPr lang="ru-RU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187624" y="1268761"/>
            <a:ext cx="7581528" cy="4176463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Торжественная смена. Ну а мы приветствуем еще один почетный караул - на этой неделе на Пост №1 заступают </a:t>
            </a:r>
            <a:r>
              <a:rPr lang="ru-RU" dirty="0" err="1" smtClean="0"/>
              <a:t>постовцы</a:t>
            </a:r>
            <a:r>
              <a:rPr lang="ru-RU" dirty="0" smtClean="0"/>
              <a:t> школы №62! </a:t>
            </a:r>
            <a:br>
              <a:rPr lang="ru-RU" dirty="0" smtClean="0"/>
            </a:br>
            <a:r>
              <a:rPr lang="ru-RU" dirty="0" smtClean="0"/>
              <a:t>Школа на Посту №1 не впервые, есть в его рядах те, кто уже имеет опыт почетной караульной службы. </a:t>
            </a:r>
            <a:br>
              <a:rPr lang="ru-RU" dirty="0" smtClean="0"/>
            </a:br>
            <a:r>
              <a:rPr lang="ru-RU" dirty="0" smtClean="0"/>
              <a:t>Постовцам почетного караула школы №62 предстоит нести службу с 29 апреля по 4 мая 2019 года. </a:t>
            </a:r>
            <a:br>
              <a:rPr lang="ru-RU" dirty="0" smtClean="0"/>
            </a:br>
            <a:r>
              <a:rPr lang="ru-RU" dirty="0" smtClean="0"/>
              <a:t>Добро пожаловать и хорошей вам службы на Посту №1! </a:t>
            </a:r>
            <a:br>
              <a:rPr lang="ru-RU" dirty="0" smtClean="0"/>
            </a:br>
            <a:r>
              <a:rPr lang="ru-RU" dirty="0" smtClean="0"/>
              <a:t>Ну и, традиционно, отличной и главное стабильной вам погоды!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656"/>
            <a:ext cx="446449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4815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en_pobedy_str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endParaRPr lang="ru-RU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Содержимое 8" descr="DSCN47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340768"/>
            <a:ext cx="3840427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691680" y="404664"/>
            <a:ext cx="6120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Экскурсия по музею.</a:t>
            </a:r>
          </a:p>
          <a:p>
            <a:pPr algn="ctr"/>
            <a:r>
              <a:rPr lang="ru-RU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История Поста № 1</a:t>
            </a:r>
            <a:endParaRPr lang="ru-RU" sz="2800" dirty="0"/>
          </a:p>
        </p:txBody>
      </p:sp>
      <p:pic>
        <p:nvPicPr>
          <p:cNvPr id="11" name="Рисунок 10" descr="DSCN47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3858512"/>
            <a:ext cx="4320480" cy="2430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DSCN47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1340768"/>
            <a:ext cx="3859921" cy="2171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54815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en_pobedy_str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endParaRPr lang="ru-RU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Содержимое 5" descr="9a1T3mMRi-w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1196752"/>
            <a:ext cx="3457733" cy="2304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475656" y="605879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Торжественная смена</a:t>
            </a:r>
            <a:endParaRPr lang="ru-RU" dirty="0"/>
          </a:p>
        </p:txBody>
      </p:sp>
      <p:pic>
        <p:nvPicPr>
          <p:cNvPr id="8" name="Рисунок 7" descr="BrifXLzP7A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3988" y="1196752"/>
            <a:ext cx="3457732" cy="2304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wSZGjoRVI0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3789040"/>
            <a:ext cx="3707904" cy="2598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2630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1232</Words>
  <Application>Microsoft Office PowerPoint</Application>
  <PresentationFormat>Экран (4:3)</PresentationFormat>
  <Paragraphs>102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Пост № 1 караул МБОУ СШ № 62 27.04.19 – 4.05.19</vt:lpstr>
      <vt:lpstr>Слайд 2</vt:lpstr>
      <vt:lpstr> Торжественная линейка, посвященная заступлению почетного караула МБОУ СШ № 62 на Пост № 1 в 2019 году</vt:lpstr>
      <vt:lpstr> </vt:lpstr>
      <vt:lpstr> </vt:lpstr>
      <vt:lpstr> </vt:lpstr>
      <vt:lpstr> </vt:lpstr>
      <vt:lpstr> </vt:lpstr>
      <vt:lpstr> </vt:lpstr>
      <vt:lpstr> </vt:lpstr>
      <vt:lpstr>День первый</vt:lpstr>
      <vt:lpstr>День первый. Адаптация не только к службе, но и к погоде. Детвора лепит снеговики, а мы 21 постовца.</vt:lpstr>
      <vt:lpstr>День первый</vt:lpstr>
      <vt:lpstr>День первый. Дом офицеров.</vt:lpstr>
      <vt:lpstr>День второй. Смена начинается с медкабинета и тумбочки дневального, а дальше смена за сменой часовых на Посту.</vt:lpstr>
      <vt:lpstr>День второй</vt:lpstr>
      <vt:lpstr>День второй. Встреча с ветераном.</vt:lpstr>
      <vt:lpstr>День третий. Погода радует ! Служба идет исправно. Бляхи и берцы начищены до блеска! Аппетит - как никогда!</vt:lpstr>
      <vt:lpstr>День третий. Занятие «Герои нашего двора», медиавикторина «Я, патриот!»</vt:lpstr>
      <vt:lpstr>День третий. Медиавикторина и исполнение гимна.</vt:lpstr>
      <vt:lpstr>День четвёртый. Начало зачётных дней. Сдаём Устав, обязанности, строевую и звания ВС РФ.</vt:lpstr>
      <vt:lpstr>День четвёртый. Погода опять не радует, ветер качает часовых, но помощник начальника караула на чеку, близняшки особенно красивы на Посту № 1!</vt:lpstr>
      <vt:lpstr>День пятый. Торжественная смена почётному караулу лучших постовцев и курсантов центра «Патриот».</vt:lpstr>
      <vt:lpstr>День пятый. Торжественная смена почётному караулу лучших постовцев и курсантов центра «Патриот». </vt:lpstr>
      <vt:lpstr>День пятый. Нас приехали поддержать наши одноклассники и учителя. Спасибо вам за поддержку!</vt:lpstr>
      <vt:lpstr>День шестой. Самый продуктивный и печальный, сегодня заканчивается наша служба, итоговые изнурительные зачёты на звание «Отличник Поста № 1»</vt:lpstr>
      <vt:lpstr>День шестой. Самый продуктивный и печальный, сегодня заканчивается наша служба, итоговые изнурительные зачёты на звание «Отличник Поста № 1»</vt:lpstr>
      <vt:lpstr>Исследовательская работа: «Памятники и мемориальные объекты на площади музея «Мемориал Победы» в г. Красноярске. </vt:lpstr>
      <vt:lpstr>История возникновения музея «Мемориал Победы»</vt:lpstr>
      <vt:lpstr>Слайд 30</vt:lpstr>
      <vt:lpstr>Слайд 31</vt:lpstr>
      <vt:lpstr>Слайд 32</vt:lpstr>
      <vt:lpstr>Мемориал Победы</vt:lpstr>
      <vt:lpstr>Мемориал Победы</vt:lpstr>
      <vt:lpstr>Мемориал Победы</vt:lpstr>
      <vt:lpstr>Танк ИС - 3</vt:lpstr>
      <vt:lpstr>Танк Победы Т-34</vt:lpstr>
      <vt:lpstr>Миномёт</vt:lpstr>
      <vt:lpstr>ЗИС - 3</vt:lpstr>
      <vt:lpstr>ЗИС - 2</vt:lpstr>
      <vt:lpstr>Гаубица Б-4</vt:lpstr>
      <vt:lpstr>Гаубица М - 30</vt:lpstr>
      <vt:lpstr>Памятник Неизвестному солдату</vt:lpstr>
      <vt:lpstr>Манумент «Фронт и тыл»</vt:lpstr>
      <vt:lpstr>Каменные плиты и Мемориальные доски  «Воинам, погибшим в мирное время», «Жертвам Чернобыльской катастрофы», «Жертвам сталинских репрессий».</vt:lpstr>
      <vt:lpstr>В помощь товарищу постовцу!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Вахта памяти Пост № 1</dc:title>
  <dc:creator>Татьяна</dc:creator>
  <cp:lastModifiedBy>Пользователь</cp:lastModifiedBy>
  <cp:revision>27</cp:revision>
  <dcterms:created xsi:type="dcterms:W3CDTF">2014-05-01T14:15:40Z</dcterms:created>
  <dcterms:modified xsi:type="dcterms:W3CDTF">2019-05-11T21:57:38Z</dcterms:modified>
</cp:coreProperties>
</file>