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0" r:id="rId9"/>
    <p:sldId id="265" r:id="rId10"/>
    <p:sldId id="267" r:id="rId11"/>
    <p:sldId id="268" r:id="rId12"/>
    <p:sldId id="266" r:id="rId13"/>
    <p:sldId id="269" r:id="rId14"/>
    <p:sldId id="263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83;&#1086;&#1078;&#1077;&#1085;&#1080;&#1077;%20&#1086;%20&#1056;&#1086;&#1076;&#1080;&#1090;&#1077;&#1083;&#1100;&#1089;&#1082;&#1086;&#1084;%20&#1055;&#1072;&#1090;&#1088;&#1091;&#1083;&#1077;.docx" TargetMode="External"/><Relationship Id="rId2" Type="http://schemas.openxmlformats.org/officeDocument/2006/relationships/hyperlink" Target="Prezentatsiya-dlya-roditely.ppt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gibdd24" TargetMode="External"/><Relationship Id="rId2" Type="http://schemas.openxmlformats.org/officeDocument/2006/relationships/hyperlink" Target="&#1055;&#1072;&#1084;&#1103;&#1090;&#1082;&#1080;.ra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bdd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73964355?z=video-43077955_456240258%2Fc3b5871aa7b95bfec1%2Fpl_wall_73964355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-pC\Desktop\&#1055;&#1088;&#1086;&#1077;&#1082;&#1090;%20&#1056;&#1086;&#1076;&#1080;&#1090;&#1077;&#1083;&#1100;&#1089;&#1082;&#1080;&#1081;%20&#1087;&#1072;&#1090;&#1088;&#1091;&#1083;&#1100;\&#1055;&#1088;&#1103;&#1084;&#1086;&#1077;%20&#1074;&#1082;&#1083;&#1102;&#1095;&#1077;&#1085;&#1080;&#1077;.%20&#1056;&#1086;&#1076;&#1080;&#1090;&#1077;&#1083;&#1100;&#1089;&#1082;&#1080;&#1081;%20&#1087;&#1072;&#1090;&#1088;&#1091;&#1083;&#1100;%20&#1085;&#1072;%20&#1082;&#1072;&#1085;&#1072;&#1083;&#1077;%20&#1045;&#1085;&#1080;&#1089;&#1077;&#1081;%20&#1088;&#1077;&#1075;&#1080;&#1086;&#1085;..mp4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73964355?z=video73964355_456239035%2F06378bf3aa4094f56f%2Fpl_wall_73964355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-pC\Desktop\&#1055;&#1088;&#1086;&#1077;&#1082;&#1090;%20&#1056;&#1086;&#1076;&#1080;&#1090;&#1077;&#1083;&#1100;&#1089;&#1082;&#1080;&#1081;%20&#1087;&#1072;&#1090;&#1088;&#1091;&#1083;&#1100;\&#1056;&#1086;&#1076;&#1080;&#1090;&#1077;&#1083;&#1100;&#1089;&#1082;&#1080;&#1081;%20&#1087;&#1072;&#1090;&#1088;&#1091;&#1083;&#1100;.%20&#1059;&#1090;&#1088;&#1077;&#1085;&#1085;&#1080;&#1081;%20&#1082;&#1086;&#1092;&#1077;%20-%20&#1072;&#1092;&#1086;&#1085;&#1090;&#1086;&#1074;&#1086;.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83;&#1086;&#1078;&#1077;&#1085;&#1080;&#1077;%20&#1086;%20&#1056;&#1086;&#1076;&#1080;&#1090;&#1077;&#1083;&#1100;&#1089;&#1082;&#1086;&#1084;%20&#1055;&#1072;&#1090;&#1088;&#1091;&#1083;&#1077;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16" y="208934"/>
            <a:ext cx="7779224" cy="187660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Создание родительского патруля в образовательном учреждении как средство профилактики ДТТ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5594" y="4708477"/>
            <a:ext cx="7888406" cy="9007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Методические рекомендации и опыт работы преподавателя-организатора ОБЖ МБОУ СШ № 62 г. Красноярска </a:t>
            </a:r>
            <a:r>
              <a:rPr lang="ru-RU" sz="2000" b="1" dirty="0" err="1" smtClean="0">
                <a:solidFill>
                  <a:schemeClr val="bg1"/>
                </a:solidFill>
              </a:rPr>
              <a:t>Почепнева</a:t>
            </a:r>
            <a:r>
              <a:rPr lang="ru-RU" sz="2000" b="1" dirty="0" smtClean="0">
                <a:solidFill>
                  <a:schemeClr val="bg1"/>
                </a:solidFill>
              </a:rPr>
              <a:t> В.П.</a:t>
            </a:r>
          </a:p>
          <a:p>
            <a:endParaRPr lang="ru-RU" sz="2400" dirty="0"/>
          </a:p>
        </p:txBody>
      </p:sp>
      <p:pic>
        <p:nvPicPr>
          <p:cNvPr id="6" name="Рисунок 5" descr="эмблема шко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158" y="4137009"/>
            <a:ext cx="1357391" cy="1533633"/>
          </a:xfrm>
          <a:prstGeom prst="rect">
            <a:avLst/>
          </a:prstGeom>
        </p:spPr>
      </p:pic>
      <p:pic>
        <p:nvPicPr>
          <p:cNvPr id="8" name="Рисунок 7" descr="59260_164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532" y="2093651"/>
            <a:ext cx="3777515" cy="2316299"/>
          </a:xfrm>
          <a:prstGeom prst="rect">
            <a:avLst/>
          </a:prstGeom>
        </p:spPr>
      </p:pic>
      <p:pic>
        <p:nvPicPr>
          <p:cNvPr id="9" name="Рисунок 8" descr="В.П. Почепне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6576" y="2876549"/>
            <a:ext cx="1237041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Маршрут «Дом – Школа – Дом»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Безопасный маршрут дом - школа - дом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26192" y="-1426191"/>
            <a:ext cx="6291615" cy="9144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48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Примерные места патрулирования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Маршрут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13" y="1039431"/>
            <a:ext cx="8419815" cy="3788917"/>
          </a:xfrm>
        </p:spPr>
      </p:pic>
      <p:sp>
        <p:nvSpPr>
          <p:cNvPr id="7" name="Двойная стрелка влево/вправо 6"/>
          <p:cNvSpPr/>
          <p:nvPr/>
        </p:nvSpPr>
        <p:spPr>
          <a:xfrm>
            <a:off x="5874589" y="2156604"/>
            <a:ext cx="388188" cy="2329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18053" y="2156604"/>
            <a:ext cx="2009955" cy="276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Движение патруля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934975" y="2872594"/>
            <a:ext cx="276044" cy="258793"/>
          </a:xfrm>
          <a:prstGeom prst="ellipse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2558" y="2570672"/>
            <a:ext cx="2009955" cy="750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Наиболее опасные участки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502988" y="2355012"/>
            <a:ext cx="109267" cy="126519"/>
          </a:xfrm>
          <a:prstGeom prst="ellipse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33290" y="2731699"/>
            <a:ext cx="109267" cy="126519"/>
          </a:xfrm>
          <a:prstGeom prst="ellipse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70053" y="2567798"/>
            <a:ext cx="109267" cy="126519"/>
          </a:xfrm>
          <a:prstGeom prst="ellipse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0945109">
            <a:off x="3589371" y="2480323"/>
            <a:ext cx="854595" cy="899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20945109">
            <a:off x="2711076" y="2676357"/>
            <a:ext cx="606981" cy="831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Организация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 добровольной деятельности родительских патрулей допускаются лица старше 18 лет, не имеющих отклонений по состоянию физического здоровья и по рекомендации классных руководителей,  не имеющие правонарушений в области правил дорожного движения. Лица, утверждённые по графику, перед патрулированием проходят инструктаж, знакомятся с нормативной документацией, после чего расписываются в журнале инструктажей.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Количественный состав  родительского патруля  50 человек, по 5 человек от класса в начальной школе. На 1 рейд выходит 2 человека в специальных светоотражающих жилетах и имеющие свистки, для подачи предупреждающего сигнала</a:t>
            </a:r>
            <a:r>
              <a:rPr lang="ru-RU" dirty="0" smtClean="0">
                <a:solidFill>
                  <a:schemeClr val="bg1"/>
                </a:solidFill>
              </a:rPr>
              <a:t>. 10 человек отряда ЮИД старшей группы работают с родителями в качестве помощников и распространяют агитационный материал.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127002"/>
            <a:ext cx="7886700" cy="5968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График рейдов на неделю 5-9 сентября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1951" y="685800"/>
          <a:ext cx="8410572" cy="221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510"/>
                <a:gridCol w="1307442"/>
                <a:gridCol w="1095580"/>
                <a:gridCol w="1201510"/>
                <a:gridCol w="1201510"/>
                <a:gridCol w="1201510"/>
                <a:gridCol w="1201510"/>
              </a:tblGrid>
              <a:tr h="453567">
                <a:tc>
                  <a:txBody>
                    <a:bodyPr/>
                    <a:lstStyle/>
                    <a:p>
                      <a:r>
                        <a:rPr lang="ru-RU" dirty="0" smtClean="0"/>
                        <a:t>Дни недели</a:t>
                      </a:r>
                    </a:p>
                    <a:p>
                      <a:r>
                        <a:rPr lang="ru-RU" dirty="0" smtClean="0"/>
                        <a:t>Класс -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</a:tr>
              <a:tr h="321886">
                <a:tc>
                  <a:txBody>
                    <a:bodyPr/>
                    <a:lstStyle/>
                    <a:p>
                      <a:r>
                        <a:rPr lang="ru-RU" dirty="0" smtClean="0"/>
                        <a:t>1 смена</a:t>
                      </a:r>
                    </a:p>
                    <a:p>
                      <a:r>
                        <a:rPr lang="ru-RU" dirty="0" smtClean="0"/>
                        <a:t>7.30-8.10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</a:p>
                    <a:p>
                      <a:r>
                        <a:rPr lang="ru-RU" dirty="0" smtClean="0"/>
                        <a:t>1А, 1Б</a:t>
                      </a:r>
                      <a:endParaRPr lang="ru-RU" dirty="0"/>
                    </a:p>
                  </a:txBody>
                  <a:tcPr/>
                </a:tc>
              </a:tr>
              <a:tr h="321886">
                <a:tc>
                  <a:txBody>
                    <a:bodyPr/>
                    <a:lstStyle/>
                    <a:p>
                      <a:r>
                        <a:rPr lang="ru-RU" dirty="0" smtClean="0"/>
                        <a:t>2 смена</a:t>
                      </a:r>
                    </a:p>
                    <a:p>
                      <a:r>
                        <a:rPr lang="ru-RU" dirty="0" smtClean="0"/>
                        <a:t>13.30-14.10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человека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</a:p>
                    <a:p>
                      <a:r>
                        <a:rPr lang="ru-RU" dirty="0" smtClean="0"/>
                        <a:t>2Б, 2В</a:t>
                      </a:r>
                      <a:endParaRPr lang="ru-RU" dirty="0"/>
                    </a:p>
                  </a:txBody>
                  <a:tcPr/>
                </a:tc>
              </a:tr>
              <a:tr h="321886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Подпись о</a:t>
                      </a:r>
                      <a:r>
                        <a:rPr lang="ru-RU" baseline="0" dirty="0" smtClean="0"/>
                        <a:t> выполнении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47675" y="2994027"/>
            <a:ext cx="7934325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График рейдов на год 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81001" y="3539490"/>
          <a:ext cx="8381997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33"/>
                <a:gridCol w="1013444"/>
                <a:gridCol w="849222"/>
                <a:gridCol w="931333"/>
                <a:gridCol w="931333"/>
                <a:gridCol w="931333"/>
                <a:gridCol w="931333"/>
                <a:gridCol w="931333"/>
                <a:gridCol w="93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Дни недели</a:t>
                      </a:r>
                    </a:p>
                    <a:p>
                      <a:pPr algn="ctr"/>
                      <a:r>
                        <a:rPr lang="ru-RU" dirty="0" smtClean="0"/>
                        <a:t>Класс -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</a:t>
                      </a:r>
                    </a:p>
                    <a:p>
                      <a:pPr algn="ctr"/>
                      <a:r>
                        <a:rPr lang="ru-RU" dirty="0" smtClean="0"/>
                        <a:t>четверть</a:t>
                      </a:r>
                    </a:p>
                    <a:p>
                      <a:pPr algn="ctr"/>
                      <a:r>
                        <a:rPr lang="ru-RU" dirty="0" smtClean="0"/>
                        <a:t>5-9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четверть</a:t>
                      </a:r>
                    </a:p>
                    <a:p>
                      <a:pPr algn="ctr"/>
                      <a:r>
                        <a:rPr lang="ru-RU" dirty="0" smtClean="0"/>
                        <a:t>24-28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четверть</a:t>
                      </a:r>
                    </a:p>
                    <a:p>
                      <a:pPr algn="ctr"/>
                      <a:r>
                        <a:rPr lang="ru-RU" dirty="0" smtClean="0"/>
                        <a:t>7-11 ноября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четверть</a:t>
                      </a:r>
                    </a:p>
                    <a:p>
                      <a:pPr algn="ctr"/>
                      <a:r>
                        <a:rPr lang="ru-RU" dirty="0" smtClean="0"/>
                        <a:t>26-30</a:t>
                      </a:r>
                    </a:p>
                    <a:p>
                      <a:pPr algn="ctr"/>
                      <a:r>
                        <a:rPr lang="ru-RU" dirty="0" smtClean="0"/>
                        <a:t>января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четверть</a:t>
                      </a:r>
                    </a:p>
                    <a:p>
                      <a:pPr algn="ctr"/>
                      <a:r>
                        <a:rPr lang="ru-RU" dirty="0" smtClean="0"/>
                        <a:t>9-13 января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четверть</a:t>
                      </a:r>
                    </a:p>
                    <a:p>
                      <a:pPr algn="ctr"/>
                      <a:r>
                        <a:rPr lang="ru-RU" dirty="0" smtClean="0"/>
                        <a:t>20-24 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четверть</a:t>
                      </a:r>
                    </a:p>
                    <a:p>
                      <a:pPr algn="ctr"/>
                      <a:r>
                        <a:rPr lang="ru-RU" dirty="0" smtClean="0"/>
                        <a:t>3-7 апреля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четверть</a:t>
                      </a:r>
                    </a:p>
                    <a:p>
                      <a:pPr algn="ctr"/>
                      <a:r>
                        <a:rPr lang="ru-RU" dirty="0" smtClean="0"/>
                        <a:t>22-26</a:t>
                      </a:r>
                    </a:p>
                    <a:p>
                      <a:pPr algn="ctr"/>
                      <a:r>
                        <a:rPr lang="ru-RU" dirty="0" smtClean="0"/>
                        <a:t>мая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смена</a:t>
                      </a:r>
                    </a:p>
                    <a:p>
                      <a:pPr algn="ctr"/>
                      <a:r>
                        <a:rPr lang="ru-RU" dirty="0" smtClean="0"/>
                        <a:t>7.30-8.10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А, 1 Б</a:t>
                      </a:r>
                    </a:p>
                    <a:p>
                      <a:pPr algn="ctr"/>
                      <a:r>
                        <a:rPr lang="ru-RU" dirty="0" smtClean="0"/>
                        <a:t>10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2А, 3 А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Б, 3 Б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А, 1 </a:t>
                      </a:r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2А, 3 </a:t>
                      </a:r>
                      <a:r>
                        <a:rPr lang="ru-RU" dirty="0" smtClean="0"/>
                        <a:t>А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Б, 3 </a:t>
                      </a:r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А, 1 </a:t>
                      </a:r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2А, 3 </a:t>
                      </a:r>
                      <a:r>
                        <a:rPr lang="ru-RU" dirty="0" smtClean="0"/>
                        <a:t>А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смена</a:t>
                      </a:r>
                    </a:p>
                    <a:p>
                      <a:pPr algn="ctr"/>
                      <a:r>
                        <a:rPr lang="ru-RU" dirty="0" smtClean="0"/>
                        <a:t>13.30-14.10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Б,</a:t>
                      </a:r>
                      <a:r>
                        <a:rPr lang="ru-RU" baseline="0" dirty="0" smtClean="0"/>
                        <a:t> 2 В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А, 3 В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Отряд ЮИД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Б,</a:t>
                      </a:r>
                      <a:r>
                        <a:rPr lang="ru-RU" baseline="0" dirty="0" smtClean="0"/>
                        <a:t> 2 </a:t>
                      </a:r>
                      <a:r>
                        <a:rPr lang="ru-RU" baseline="0" dirty="0" smtClean="0"/>
                        <a:t>В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А, 3 </a:t>
                      </a:r>
                      <a:r>
                        <a:rPr lang="ru-RU" dirty="0" smtClean="0"/>
                        <a:t>В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Отряд ЮИД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Б,</a:t>
                      </a:r>
                      <a:r>
                        <a:rPr lang="ru-RU" baseline="0" dirty="0" smtClean="0"/>
                        <a:t> 2 </a:t>
                      </a:r>
                      <a:r>
                        <a:rPr lang="ru-RU" baseline="0" dirty="0" smtClean="0"/>
                        <a:t>В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А, 3 </a:t>
                      </a:r>
                      <a:r>
                        <a:rPr lang="ru-RU" dirty="0" smtClean="0"/>
                        <a:t>В</a:t>
                      </a:r>
                    </a:p>
                    <a:p>
                      <a:pPr algn="ctr"/>
                      <a:r>
                        <a:rPr lang="ru-RU" dirty="0" smtClean="0"/>
                        <a:t>10 чел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Если были выявлены правонарушители?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60310"/>
            <a:ext cx="7886700" cy="471665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Родительский </a:t>
            </a:r>
            <a:r>
              <a:rPr lang="ru-RU" b="1" dirty="0" smtClean="0">
                <a:solidFill>
                  <a:schemeClr val="bg1"/>
                </a:solidFill>
              </a:rPr>
              <a:t>патруль </a:t>
            </a:r>
            <a:r>
              <a:rPr lang="ru-RU" b="1" smtClean="0">
                <a:solidFill>
                  <a:schemeClr val="bg1"/>
                </a:solidFill>
              </a:rPr>
              <a:t>(участники) </a:t>
            </a:r>
            <a:r>
              <a:rPr lang="ru-RU" b="1" dirty="0" smtClean="0">
                <a:solidFill>
                  <a:schemeClr val="bg1"/>
                </a:solidFill>
              </a:rPr>
              <a:t>не имеют права: вступать с участниками дорожного движения в конфликтные ситуации, использовать ненормативную лексику, допрашивать правонарушителей с целью установить личность, если те отказываются ее называть, отвечать на провокации со стороны правонарушителей, мешать участникам в пересечении дороги, когда те уже вступили на дорогу, останавливать транспортные средства на ходу. Быть предельно вежливыми, говорить по существу и обращать внимание, прежде всего на необходимость соблюдения правил дорожного движения во избежание случаев травматизма, смертности и правонарушений на дорогах.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случаях выявления правонарушений</a:t>
            </a:r>
            <a:r>
              <a:rPr lang="ru-RU" dirty="0" smtClean="0">
                <a:solidFill>
                  <a:schemeClr val="bg1"/>
                </a:solidFill>
              </a:rPr>
              <a:t>, родительский патруль делает замечание в корректной форме, рекомендует обратить внимание на соблюдение правил дорожного движения, в дальнейшем с учениками и родителями учителя проводят профилактические беседы воспитательного характера по предупреждению детского дорожно-транспортного </a:t>
            </a:r>
            <a:r>
              <a:rPr lang="ru-RU" dirty="0" smtClean="0">
                <a:solidFill>
                  <a:schemeClr val="bg1"/>
                </a:solidFill>
              </a:rPr>
              <a:t>травматизма.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Родительский патруль в случае выявления правонарушений учащимися могут обратиться к инспектору ПДН или ГИБДД,  для дальнейшего предотвращения правонарушений и проведения профилактических бесед с законными представителями учащихся. Учащиеся неоднократно нарушающие ПДД, вызываются на Совет профилактики и с ними проводится работа, согласно положению о Совете </a:t>
            </a:r>
            <a:r>
              <a:rPr lang="ru-RU" dirty="0" smtClean="0">
                <a:solidFill>
                  <a:schemeClr val="bg1"/>
                </a:solidFill>
              </a:rPr>
              <a:t>профилактики.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Документация родительского патруля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57325"/>
            <a:ext cx="7886700" cy="4267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Журнал учета выхода родительского патруля.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График </a:t>
            </a:r>
            <a:r>
              <a:rPr lang="ru-RU" dirty="0" smtClean="0">
                <a:solidFill>
                  <a:schemeClr val="bg1"/>
                </a:solidFill>
              </a:rPr>
              <a:t>выхода родительского патруля.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Справки </a:t>
            </a:r>
            <a:r>
              <a:rPr lang="ru-RU" dirty="0" smtClean="0">
                <a:solidFill>
                  <a:schemeClr val="bg1"/>
                </a:solidFill>
              </a:rPr>
              <a:t>по итогам рейдов  родительского патруля (указываются порядковый №, дата и время проведения, объект проведения рейда, Ф.И.О. участников рейда, результаты проведения рейда).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Журнал </a:t>
            </a:r>
            <a:r>
              <a:rPr lang="ru-RU" dirty="0" smtClean="0">
                <a:solidFill>
                  <a:schemeClr val="bg1"/>
                </a:solidFill>
              </a:rPr>
              <a:t>внепланового инструктажа по охране труда и  технике безопасности с учащимися, совершившими правонарушение.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Журнал </a:t>
            </a:r>
            <a:r>
              <a:rPr lang="ru-RU" dirty="0" smtClean="0">
                <a:solidFill>
                  <a:schemeClr val="bg1"/>
                </a:solidFill>
              </a:rPr>
              <a:t>инструктажа с составом Родительского патруля о правилах проведения рейдов в соответствии с инструкцией, разработанной в Учреждении и согласованной в ГИБДД.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Вся </a:t>
            </a:r>
            <a:r>
              <a:rPr lang="ru-RU" dirty="0" smtClean="0">
                <a:solidFill>
                  <a:schemeClr val="bg1"/>
                </a:solidFill>
              </a:rPr>
              <a:t>документация хранится у ответственного лица по профилактике ДДТТ в Учреждении.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Обучение и агитация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951" y="1381125"/>
            <a:ext cx="8448674" cy="479583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На начальной стадии в начале учебного года проводится Неделя Безопасности, где обязательно проводится уроки безопасности со всеми учащимися, проводится инструктаж по ПДД, ознакомление с безопасным маршрутом, согласно Паспорту безопасности. С учениками первых классов проводится внеклассное мероприятие «Посвящение в пешеходы» на учебном перекрёстке и на маршруте от школы к дому. Надо показать всем детям опасные участки пути, дорожные ловушки. Проводится акция «Засветись!», в ходе которой все ученики, по – возможности, должны быть обеспечены светоотражающими элементами. На первых родительских собраниях родителям показывают </a:t>
            </a:r>
            <a:r>
              <a:rPr lang="ru-RU" dirty="0" smtClean="0">
                <a:solidFill>
                  <a:schemeClr val="bg1"/>
                </a:solidFill>
                <a:hlinkClick r:id="rId2" action="ppaction://hlinkpres?slideindex=1&amp;slidetitle="/>
              </a:rPr>
              <a:t>презентацию </a:t>
            </a:r>
            <a:r>
              <a:rPr lang="ru-RU" sz="2000" b="1" dirty="0" smtClean="0">
                <a:solidFill>
                  <a:srgbClr val="008080"/>
                </a:solidFill>
                <a:hlinkClick r:id="rId2" action="ppaction://hlinkpres?slideindex=1&amp;slidetitle="/>
              </a:rPr>
              <a:t>«БЕЗОПАСНАЯ ДОРОГА.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8080"/>
                </a:solidFill>
                <a:hlinkClick r:id="rId2" action="ppaction://hlinkpres?slideindex=1&amp;slidetitle="/>
              </a:rPr>
              <a:t>ГРАМОТА ДЛЯ ДЕТЕЙ И РОДИТЕЛЕЙ</a:t>
            </a:r>
            <a:r>
              <a:rPr lang="ru-RU" sz="2000" b="1" dirty="0" smtClean="0">
                <a:solidFill>
                  <a:srgbClr val="008080"/>
                </a:solidFill>
                <a:hlinkClick r:id="rId2" action="ppaction://hlinkpres?slideindex=1&amp;slidetitle="/>
              </a:rPr>
              <a:t>.»</a:t>
            </a:r>
            <a:r>
              <a:rPr lang="ru-RU" sz="2000" b="1" dirty="0" smtClean="0">
                <a:solidFill>
                  <a:srgbClr val="008080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принимается общешкольное родительское решение на собрании родительского комитета под протокол, на встречу приглашается инспектор ГИБДД из отдела пропаганды, утверждается </a:t>
            </a:r>
            <a:r>
              <a:rPr lang="ru-RU" sz="2000" dirty="0" smtClean="0">
                <a:solidFill>
                  <a:schemeClr val="bg1"/>
                </a:solidFill>
                <a:hlinkClick r:id="rId3" action="ppaction://hlinkfile"/>
              </a:rPr>
              <a:t>Положение о родительском комитете.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Обучение и агитация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49863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Администрация школы, преподаватель – организатор ОБЖ, Руководитель отряда ЮИД, классные руководители составляют график работы, утверждают его. Рекомендуется иметь журнал инструктажей и проводить инструктаж учащихся и родителей. Родителей в патруль также рекомендуют классные руководители. Издаётся приказ по Учреждению. Информация вывешивается в доступном месте, патруль оснащают индивидуальными свистками, жилетами с надписью «Родительский патруль» и агитационным материалом.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итогам рейдов составляется справка, где коротко подводят итоги патрулирования, замечания или сведения о правонарушениях с указанием данных (место, личность, номер автомобиля, описание).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Общая справка зачитывается на родительских собраниях, родителей и детей участников необходимо поощрять грамотами и памятными сувенирами, связанными с ПДД (жилет, именной свисток, </a:t>
            </a:r>
            <a:r>
              <a:rPr lang="ru-RU" dirty="0" err="1" smtClean="0">
                <a:solidFill>
                  <a:schemeClr val="bg1"/>
                </a:solidFill>
              </a:rPr>
              <a:t>фликер</a:t>
            </a:r>
            <a:r>
              <a:rPr lang="ru-RU" dirty="0" smtClean="0">
                <a:solidFill>
                  <a:schemeClr val="bg1"/>
                </a:solidFill>
              </a:rPr>
              <a:t>, набор светоотражающих элементов и т.д.)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1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Материалы и ресурсы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04900"/>
            <a:ext cx="7886700" cy="5072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hlinkClick r:id="rId2" action="ppaction://hlinkfile"/>
              </a:rPr>
              <a:t>Памятки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/>
              <a:t>Пешеходу </a:t>
            </a:r>
          </a:p>
          <a:p>
            <a:r>
              <a:rPr lang="ru-RU" sz="2800" dirty="0" smtClean="0"/>
              <a:t>Велосипедисту</a:t>
            </a:r>
          </a:p>
          <a:p>
            <a:r>
              <a:rPr lang="ru-RU" sz="2800" dirty="0" smtClean="0"/>
              <a:t>Водителю</a:t>
            </a:r>
          </a:p>
          <a:p>
            <a:r>
              <a:rPr lang="ru-RU" sz="2800" dirty="0" smtClean="0"/>
              <a:t>Безопасный маршрут «Дом –Школа-Дом»</a:t>
            </a:r>
          </a:p>
          <a:p>
            <a:r>
              <a:rPr lang="ru-RU" sz="2800" dirty="0" smtClean="0"/>
              <a:t>Плакаты на стенды по ПДД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Сайт и страницы в </a:t>
            </a:r>
            <a:r>
              <a:rPr lang="ru-RU" sz="2800" dirty="0" err="1" smtClean="0">
                <a:solidFill>
                  <a:schemeClr val="bg1"/>
                </a:solidFill>
              </a:rPr>
              <a:t>соцсетях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 smtClean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vk.com/gibdd24</a:t>
            </a:r>
            <a:r>
              <a:rPr lang="ru-RU" sz="2800" dirty="0" smtClean="0"/>
              <a:t> </a:t>
            </a:r>
          </a:p>
          <a:p>
            <a:r>
              <a:rPr lang="en-US" sz="2800" dirty="0" smtClean="0">
                <a:hlinkClick r:id="rId4"/>
              </a:rPr>
              <a:t>http://www.gibdd.ru</a:t>
            </a:r>
            <a:r>
              <a:rPr lang="en-US" sz="2800" dirty="0" smtClean="0">
                <a:hlinkClick r:id="rId4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78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406827248_135336537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031" y="949325"/>
            <a:ext cx="4351338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657225" y="4333875"/>
            <a:ext cx="7896225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ЗАПИСАЛСЯ В РОДИТЕЛЬСКИЙ ПАТРУЛЬ?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59256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Содержание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028700" y="4374599"/>
            <a:ext cx="7697793" cy="555625"/>
            <a:chOff x="1248" y="1440"/>
            <a:chExt cx="4849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60" y="1452"/>
              <a:ext cx="42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Действия в рейдах и документация. 14-15 слайды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066800" y="1745699"/>
            <a:ext cx="7514558" cy="555625"/>
            <a:chOff x="1248" y="2030"/>
            <a:chExt cx="3643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99" y="2072"/>
              <a:ext cx="3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Основание и цель создания, задачи. 3-5 слайды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038225" y="2650574"/>
            <a:ext cx="7134230" cy="555625"/>
            <a:chOff x="1248" y="2640"/>
            <a:chExt cx="4494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26" y="2664"/>
              <a:ext cx="38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Что такое Родительский патруль? 6-7 слайды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038225" y="3536399"/>
            <a:ext cx="5622928" cy="555625"/>
            <a:chOff x="1248" y="3230"/>
            <a:chExt cx="3542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48" y="3272"/>
              <a:ext cx="29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Организация работы. 8-12 слайды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152525" y="5282649"/>
            <a:ext cx="7080254" cy="555625"/>
            <a:chOff x="1248" y="3230"/>
            <a:chExt cx="4460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78" y="3266"/>
              <a:ext cx="38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Обучение и агитация, ресурсы. 16-18 слайды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573" y="286603"/>
            <a:ext cx="6086049" cy="8325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Основание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9013" y="1091822"/>
            <a:ext cx="5363357" cy="508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Цель создания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73958"/>
            <a:ext cx="7886700" cy="4703005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Родительский патруль создается в общеобразовательном учреждении из числа родителей, дети которых посещают данное образовательное учреждение, с целью защиты их прав и предупреждения правонарушений правил дорожного движения  и  детского дорожно-транспортного травматизма.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Цель работы родительского патруля - привлечь внимание общественности, учеников и родителей данного Учреждения к данным аварийности, смертности и травматизма на дорогах, напомнить о необходимости строгого соблюдения правил дорожного движения.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Задачи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87606"/>
            <a:ext cx="7886700" cy="468935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 контролировать транспортные средства, подъезжающие к </a:t>
            </a:r>
            <a:r>
              <a:rPr lang="ru-RU" dirty="0" smtClean="0">
                <a:solidFill>
                  <a:schemeClr val="bg1"/>
                </a:solidFill>
              </a:rPr>
              <a:t>ОУ на </a:t>
            </a:r>
            <a:r>
              <a:rPr lang="ru-RU" dirty="0" smtClean="0">
                <a:solidFill>
                  <a:schemeClr val="bg1"/>
                </a:solidFill>
              </a:rPr>
              <a:t>соблюдение правильной парковки и остановки для высадки пассажиров согласно ПДД;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 контролировать транспортные средства на наличие детских удерживающих устройств и в случае выявления нарушений, пропагандировать использовать удерживающие устройства, распространяя информацию в виде памяток;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осуществление контроля соблюдения правопорядка на территориях определенных для патрулирования;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контроль за соблюдением маршрута «Дом-Школа-Дом» учениками и родителями посещающими Учреждение.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Что такое «Родительский патруль»?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081" y="1310185"/>
            <a:ext cx="8461612" cy="8871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vk.com/id73964355?z=video-43077955_456240258%2Fc3b5871aa7b95bfec1%2Fpl_wall_73964355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Смотреть видеорепортаж телеканала «Енисей – регион».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Прямое включение. Родительский патруль на канале Енисей регион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3025" y="2178523"/>
            <a:ext cx="5770397" cy="3949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952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Что такое «Родительский патруль»?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23583"/>
            <a:ext cx="7886700" cy="102358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vk.com/id73964355?z=video73964355_456239035%2F06378bf3aa4094f56f%2Fpl_wall_73964355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Смотреть видео </a:t>
            </a:r>
            <a:r>
              <a:rPr lang="ru-RU" dirty="0" smtClean="0">
                <a:solidFill>
                  <a:schemeClr val="bg1"/>
                </a:solidFill>
              </a:rPr>
              <a:t>репортаж телеканала «</a:t>
            </a:r>
            <a:r>
              <a:rPr lang="ru-RU" dirty="0" err="1" smtClean="0">
                <a:solidFill>
                  <a:schemeClr val="bg1"/>
                </a:solidFill>
              </a:rPr>
              <a:t>Афонтово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одительский патруль. Утренний кофе - афонтово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9396" y="2014750"/>
            <a:ext cx="5520520" cy="414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424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Организация работы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37481"/>
            <a:ext cx="7886700" cy="48040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Родительский патруль  организует свою работу в тесном взаимодействии с педагогическим коллективом </a:t>
            </a:r>
            <a:r>
              <a:rPr lang="ru-RU" dirty="0" smtClean="0">
                <a:solidFill>
                  <a:schemeClr val="bg1"/>
                </a:solidFill>
              </a:rPr>
              <a:t> образовательного учреждения </a:t>
            </a:r>
            <a:r>
              <a:rPr lang="ru-RU" dirty="0" smtClean="0">
                <a:solidFill>
                  <a:schemeClr val="bg1"/>
                </a:solidFill>
              </a:rPr>
              <a:t>и во исполнение пункта 7 поручения Главы города Красноярска № 41-рп 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Родительский  патруль организует свои выходы в соответствии с утвержденным   графиком и после обучения, организованном администрацией Учреждения </a:t>
            </a:r>
            <a:r>
              <a:rPr lang="ru-RU" dirty="0" smtClean="0">
                <a:solidFill>
                  <a:schemeClr val="bg1"/>
                </a:solidFill>
              </a:rPr>
              <a:t>совместно </a:t>
            </a:r>
            <a:r>
              <a:rPr lang="ru-RU" dirty="0" smtClean="0">
                <a:solidFill>
                  <a:schemeClr val="bg1"/>
                </a:solidFill>
              </a:rPr>
              <a:t>с инспектором </a:t>
            </a:r>
            <a:r>
              <a:rPr lang="ru-RU" dirty="0" smtClean="0">
                <a:solidFill>
                  <a:schemeClr val="bg1"/>
                </a:solidFill>
              </a:rPr>
              <a:t>ГИБДД;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График  работы родительского патруля  составляется администрацией Учреждения совместно с родительским комитетом и доводится до сведения участников образовательного  процесса: учителей, родителей воспитанников (лиц, их заменяющих).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Родительский  патруль в своей работе строго соблюдает и руководствуется нормами законов РФ, Постановлением от 23 октября 1993 г. № 1090 «О правилах дорожного движения» и законом 273 –ФЗ « Об образовании в РФ», </a:t>
            </a:r>
            <a:r>
              <a:rPr lang="ru-RU" b="1" dirty="0" smtClean="0">
                <a:solidFill>
                  <a:schemeClr val="bg1"/>
                </a:solidFill>
                <a:hlinkClick r:id="rId2" action="ppaction://hlinkfile"/>
              </a:rPr>
              <a:t>Положением о родительском патруле.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85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Организация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195" y="1078174"/>
            <a:ext cx="8379724" cy="50987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Родительский  патруль формируется из числа родителей, учащихся </a:t>
            </a:r>
            <a:r>
              <a:rPr lang="ru-RU" dirty="0" smtClean="0">
                <a:solidFill>
                  <a:schemeClr val="bg1"/>
                </a:solidFill>
              </a:rPr>
              <a:t>ОУ,  </a:t>
            </a:r>
            <a:r>
              <a:rPr lang="ru-RU" dirty="0" smtClean="0">
                <a:solidFill>
                  <a:schemeClr val="bg1"/>
                </a:solidFill>
              </a:rPr>
              <a:t>желающих принять  участие в данной работе  на добровольной основе.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Состав </a:t>
            </a:r>
            <a:r>
              <a:rPr lang="ru-RU" dirty="0" smtClean="0">
                <a:solidFill>
                  <a:schemeClr val="bg1"/>
                </a:solidFill>
              </a:rPr>
              <a:t>родительского патруля может изменяться в соответствии с утвержденным графиком.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График </a:t>
            </a:r>
            <a:r>
              <a:rPr lang="ru-RU" dirty="0" smtClean="0">
                <a:solidFill>
                  <a:schemeClr val="bg1"/>
                </a:solidFill>
              </a:rPr>
              <a:t>выхода родительского патруля утверждается  председателем     родительского комитета и администрацией Учреждения.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Примерные </a:t>
            </a:r>
            <a:r>
              <a:rPr lang="ru-RU" dirty="0" smtClean="0">
                <a:solidFill>
                  <a:schemeClr val="bg1"/>
                </a:solidFill>
              </a:rPr>
              <a:t>маршруты выходов  родительского патруля предусматривают патрулирование наиболее опасных участков дорог, прилегающих к </a:t>
            </a:r>
            <a:r>
              <a:rPr lang="ru-RU" dirty="0" smtClean="0">
                <a:solidFill>
                  <a:schemeClr val="bg1"/>
                </a:solidFill>
              </a:rPr>
              <a:t>ОУ (пример МБОУ СШ № 62 (</a:t>
            </a:r>
            <a:r>
              <a:rPr lang="ru-RU" dirty="0" smtClean="0">
                <a:solidFill>
                  <a:schemeClr val="bg1"/>
                </a:solidFill>
              </a:rPr>
              <a:t>ул. 60 лет Октября; пер. Медицинский, пер. Водомётный; нерегулируемые пешеходные переходы на данных улицах) в будние дни с 7.30 до 8.05 - 1 смена и с 13.30 до 14.05 - 2 смена. Родительский патруль выполняет свою деятельность за 1 неделю до начала каникул и 1 неделю после окончания каникул, согласно календарному учебному графику, утвержденному в Учреждении.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1427</Words>
  <Application>Microsoft Office PowerPoint</Application>
  <PresentationFormat>Экран (4:3)</PresentationFormat>
  <Paragraphs>159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Создание родительского патруля в образовательном учреждении как средство профилактики ДТТ</vt:lpstr>
      <vt:lpstr>Содержание</vt:lpstr>
      <vt:lpstr>Основание</vt:lpstr>
      <vt:lpstr>Цель создания</vt:lpstr>
      <vt:lpstr>Задачи</vt:lpstr>
      <vt:lpstr>Что такое «Родительский патруль»?</vt:lpstr>
      <vt:lpstr>Что такое «Родительский патруль»?</vt:lpstr>
      <vt:lpstr>Организация работы</vt:lpstr>
      <vt:lpstr>Организация работы</vt:lpstr>
      <vt:lpstr>Маршрут «Дом – Школа – Дом»</vt:lpstr>
      <vt:lpstr>Примерные места патрулирования</vt:lpstr>
      <vt:lpstr>Организация работы</vt:lpstr>
      <vt:lpstr>График рейдов на неделю 5-9 сентября </vt:lpstr>
      <vt:lpstr>Если были выявлены правонарушители?</vt:lpstr>
      <vt:lpstr>Документация родительского патруля</vt:lpstr>
      <vt:lpstr>Обучение и агитация</vt:lpstr>
      <vt:lpstr>Обучение и агитация</vt:lpstr>
      <vt:lpstr>Материалы и ресурсы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ASUS-pC</cp:lastModifiedBy>
  <cp:revision>34</cp:revision>
  <dcterms:created xsi:type="dcterms:W3CDTF">2014-11-21T11:00:06Z</dcterms:created>
  <dcterms:modified xsi:type="dcterms:W3CDTF">2016-12-07T19:34:26Z</dcterms:modified>
</cp:coreProperties>
</file>