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322" r:id="rId3"/>
    <p:sldId id="351" r:id="rId4"/>
    <p:sldId id="345" r:id="rId5"/>
    <p:sldId id="353" r:id="rId6"/>
    <p:sldId id="355" r:id="rId7"/>
    <p:sldId id="326" r:id="rId8"/>
    <p:sldId id="331" r:id="rId9"/>
    <p:sldId id="327" r:id="rId10"/>
    <p:sldId id="328" r:id="rId11"/>
    <p:sldId id="329" r:id="rId12"/>
    <p:sldId id="363" r:id="rId13"/>
  </p:sldIdLst>
  <p:sldSz cx="9144000" cy="5143500" type="screen16x9"/>
  <p:notesSz cx="6742113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092D"/>
    <a:srgbClr val="9A0000"/>
    <a:srgbClr val="760000"/>
    <a:srgbClr val="97B953"/>
    <a:srgbClr val="F9AD6F"/>
    <a:srgbClr val="6B6B6B"/>
    <a:srgbClr val="4D4D4D"/>
    <a:srgbClr val="52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272" y="-504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A1799-8F7B-4010-82AD-C9D15C163E5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17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0" tIns="45340" rIns="90680" bIns="453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680" tIns="45340" rIns="90680" bIns="453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680" tIns="45340" rIns="90680" bIns="453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A69B29-87E3-4BD6-A8D3-C5339D23F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6342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89C1-BE2D-4036-8F50-42B730F9FB18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1A74-6D80-45AA-A844-4C7799409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993F-2B57-46B8-8C5F-EE688C81803B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AC2E-1C28-4427-90BA-0DCBC19C9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36CE-DF5F-407F-86AC-D58A9CFBA201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64DB-43DA-44F6-B2B3-AEC408E64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F6CB-1653-4B87-9609-7C0A293C005D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ED69-C0DD-434B-A18E-DB4AA896D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0247-532B-4011-98C1-EF6CE230EAC5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551E-07FB-4C0D-8217-418AB3633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F4E-7010-495E-94E6-B7ACD37D4BF6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8DD3-E5E1-4EE6-89B5-A06DD5E27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89F1-B6C6-477F-BE9C-62218843A3E4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E117-02AF-4130-9EC5-482E2CA1C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6C7-608A-4938-92FE-6BC791A4C46E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D841-8095-4F94-A3F0-B0458FA86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442-5D88-469F-BBE0-9474541523D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14A8-D869-4D40-BF75-436B5D22CA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76F-C42D-4980-A8D4-055044AF0F44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F815-EDD9-4676-B5B9-FD8CA7EBA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89B3-4819-4CB0-AA99-9638892B9325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FA3E-9B64-47BB-A368-667313258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93BAB-5E91-4FA4-8EB8-54D0D1B041F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AA3898-E115-44F4-9835-42A56A2D0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0%D1%80%D1%88%D0%B8%D0%B9_%D0%BB%D0%B5%D0%B9%D1%82%D0%B5%D0%BD%D0%B0%D0%BD%D1%82" TargetMode="External"/><Relationship Id="rId13" Type="http://schemas.openxmlformats.org/officeDocument/2006/relationships/hyperlink" Target="https://ru.wikipedia.org/wiki/%D0%A5%D0%BE%D0%BC%D1%81_(%D0%BC%D1%83%D1%85%D0%B0%D1%84%D0%B0%D0%B7%D0%B0)" TargetMode="External"/><Relationship Id="rId18" Type="http://schemas.openxmlformats.org/officeDocument/2006/relationships/image" Target="../media/image15.jpeg"/><Relationship Id="rId3" Type="http://schemas.openxmlformats.org/officeDocument/2006/relationships/hyperlink" Target="https://ru.wikipedia.org/wiki/22_%D0%B8%D1%8E%D0%BD%D1%8F" TargetMode="External"/><Relationship Id="rId7" Type="http://schemas.openxmlformats.org/officeDocument/2006/relationships/hyperlink" Target="https://ru.wikipedia.org/wiki/%D0%A1%D0%B8%D0%BB%D1%8B_%D1%81%D0%BF%D0%B5%D1%86%D0%B8%D0%B0%D0%BB%D1%8C%D0%BD%D1%8B%D1%85_%D0%BE%D0%BF%D0%B5%D1%80%D0%B0%D1%86%D0%B8%D0%B9_%D0%A0%D0%BE%D1%81%D1%81%D0%B8%D0%B9%D1%81%D0%BA%D0%BE%D0%B9_%D0%A4%D0%B5%D0%B4%D0%B5%D1%80%D0%B0%D1%86%D0%B8%D0%B8" TargetMode="External"/><Relationship Id="rId12" Type="http://schemas.openxmlformats.org/officeDocument/2006/relationships/hyperlink" Target="https://ru.wikipedia.org/wiki/%D0%A2%D0%B0%D0%B4%D0%BC%D0%BE%D1%80" TargetMode="External"/><Relationship Id="rId17" Type="http://schemas.openxmlformats.org/officeDocument/2006/relationships/image" Target="../media/image9.jpeg"/><Relationship Id="rId2" Type="http://schemas.openxmlformats.org/officeDocument/2006/relationships/image" Target="../media/image3.jpeg"/><Relationship Id="rId16" Type="http://schemas.openxmlformats.org/officeDocument/2006/relationships/hyperlink" Target="https://ru.wikipedia.org/wiki/%D0%9E%D0%B3%D0%BE%D0%BD%D1%8C_%D0%BD%D0%B0_%D1%81%D0%B5%D0%B1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2016_%D0%B3%D0%BE%D0%B4" TargetMode="External"/><Relationship Id="rId11" Type="http://schemas.openxmlformats.org/officeDocument/2006/relationships/hyperlink" Target="https://ru.wikipedia.org/wiki/%D0%93%D0%B5%D1%80%D0%BE%D0%B9_%D0%A0%D0%BE%D1%81%D1%81%D0%B8%D0%B9%D1%81%D0%BA%D0%BE%D0%B9_%D0%A4%D0%B5%D0%B4%D0%B5%D1%80%D0%B0%D1%86%D0%B8%D0%B8" TargetMode="External"/><Relationship Id="rId5" Type="http://schemas.openxmlformats.org/officeDocument/2006/relationships/hyperlink" Target="https://ru.wikipedia.org/wiki/17_%D0%BC%D0%B0%D1%80%D1%82%D0%B0" TargetMode="External"/><Relationship Id="rId15" Type="http://schemas.openxmlformats.org/officeDocument/2006/relationships/hyperlink" Target="https://ru.wikipedia.org/wiki/%D0%A2%D0%B5%D1%80%D1%80%D0%BE%D1%80%D0%B8%D0%B7%D0%BC" TargetMode="External"/><Relationship Id="rId10" Type="http://schemas.openxmlformats.org/officeDocument/2006/relationships/hyperlink" Target="https://ru.wikipedia.org/wiki/%D0%9E%D1%81%D0%B2%D0%BE%D0%B1%D0%BE%D0%B6%D0%B4%D0%B5%D0%BD%D0%B8%D0%B5_%D0%9F%D0%B0%D0%BB%D1%8C%D0%BC%D0%B8%D1%80%D1%8B_(2016)" TargetMode="External"/><Relationship Id="rId4" Type="http://schemas.openxmlformats.org/officeDocument/2006/relationships/hyperlink" Target="https://ru.wikipedia.org/wiki/1990_%D0%B3%D0%BE%D0%B4" TargetMode="External"/><Relationship Id="rId9" Type="http://schemas.openxmlformats.org/officeDocument/2006/relationships/hyperlink" Target="https://ru.wikipedia.org/wiki/%D0%92%D0%BE%D0%B5%D0%BD%D0%BD%D0%B0%D1%8F_%D0%BE%D0%BF%D0%B5%D1%80%D0%B0%D1%86%D0%B8%D1%8F_%D0%A0%D0%BE%D1%81%D1%81%D0%B8%D0%B8_%D0%B2_%D0%A1%D0%B8%D1%80%D0%B8%D0%B8" TargetMode="External"/><Relationship Id="rId14" Type="http://schemas.openxmlformats.org/officeDocument/2006/relationships/hyperlink" Target="https://ru.wikipedia.org/wiki/%D0%A1%D0%B8%D1%80%D0%B8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77;&#1088;&#1086;&#1080;&#1089;&#1087;&#1077;&#1094;&#1086;&#1087;&#1077;&#1088;&#1072;&#1094;&#1080;&#1080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day/2-15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calend.ru/events/468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y.krskstate.ru/docs/afgan/anisimov-valeriy-alekseevich/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vk.com/id73964355?z=video-128940375_456243928%2F88aa70d06d9285377c%2Fpl_wall_73964355" TargetMode="External"/><Relationship Id="rId4" Type="http://schemas.openxmlformats.org/officeDocument/2006/relationships/hyperlink" Target="https://vk.com/id73964355?w=wall73964355_14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28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8"/>
          <p:cNvSpPr>
            <a:spLocks noChangeArrowheads="1"/>
          </p:cNvSpPr>
          <p:nvPr/>
        </p:nvSpPr>
        <p:spPr bwMode="auto">
          <a:xfrm>
            <a:off x="107504" y="0"/>
            <a:ext cx="889317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ОБРАЗОВАТЕЛЬНАЯ </a:t>
            </a:r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ПРОГРАММА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 ВПО «ЮНАРМИЯ</a:t>
            </a:r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»</a:t>
            </a:r>
          </a:p>
          <a:p>
            <a:pPr algn="ctr" eaLnBrk="1" hangingPunct="1"/>
            <a:endParaRPr lang="ru-RU" altLang="ru-RU" sz="3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Урок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мужества</a:t>
            </a:r>
            <a:endParaRPr lang="ru-RU" altLang="ru-RU" sz="3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15 февраля – День памяти о россиянах, исполнявших долг за пределам Отечества.</a:t>
            </a:r>
          </a:p>
          <a:p>
            <a:pPr algn="ctr" eaLnBrk="1" hangingPunct="1"/>
            <a:endParaRPr lang="ru-RU" altLang="ru-RU" sz="3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075806"/>
            <a:ext cx="8712968" cy="1944216"/>
          </a:xfrm>
        </p:spPr>
        <p:txBody>
          <a:bodyPr/>
          <a:lstStyle/>
          <a:p>
            <a:pPr algn="l"/>
            <a:endParaRPr lang="ru-RU" sz="1400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Почепнев</a:t>
            </a: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Владимир Петрович </a:t>
            </a:r>
          </a:p>
          <a:p>
            <a:r>
              <a:rPr lang="ru-RU" sz="18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руководитель военно-патриотического объединения</a:t>
            </a:r>
          </a:p>
          <a:p>
            <a:r>
              <a:rPr lang="ru-RU" sz="18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«ЮНАРМИЯ» МБОУ СШ № 62 г. Красноярска</a:t>
            </a:r>
          </a:p>
          <a:p>
            <a:endParaRPr lang="ru-RU" sz="24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oxPiaNZ-l1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363838"/>
            <a:ext cx="1238538" cy="97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5175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9F092D"/>
                </a:solidFill>
              </a:rPr>
              <a:t>Алекса́ндр</a:t>
            </a:r>
            <a:r>
              <a:rPr lang="ru-RU" sz="2800" b="1" dirty="0" smtClean="0">
                <a:solidFill>
                  <a:srgbClr val="9F092D"/>
                </a:solidFill>
              </a:rPr>
              <a:t> </a:t>
            </a:r>
            <a:r>
              <a:rPr lang="ru-RU" sz="2800" b="1" dirty="0" err="1" smtClean="0">
                <a:solidFill>
                  <a:srgbClr val="9F092D"/>
                </a:solidFill>
              </a:rPr>
              <a:t>Алекса́ндрович</a:t>
            </a:r>
            <a:r>
              <a:rPr lang="ru-RU" sz="2800" b="1" dirty="0" smtClean="0">
                <a:solidFill>
                  <a:srgbClr val="9F092D"/>
                </a:solidFill>
              </a:rPr>
              <a:t> </a:t>
            </a:r>
            <a:r>
              <a:rPr lang="ru-RU" sz="2800" b="1" dirty="0" err="1" smtClean="0">
                <a:solidFill>
                  <a:srgbClr val="9F092D"/>
                </a:solidFill>
              </a:rPr>
              <a:t>Прохоре́нко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1187625" y="771550"/>
            <a:ext cx="6336704" cy="382307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 tooltip="22 июня"/>
              </a:rPr>
              <a:t>22 июня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 tooltip="1990 год"/>
              </a:rPr>
              <a:t>1990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 tooltip="17 марта"/>
              </a:rPr>
              <a:t>17 марта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 tooltip="2016 год"/>
              </a:rPr>
              <a:t>2016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— военнослужащий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7" tooltip="Силы специальных операций Российской Федерации"/>
              </a:rPr>
              <a:t>Сил специальных операций Вооружённых Сил Российской Федерации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 tooltip="Старший лейтенант"/>
              </a:rPr>
              <a:t>старший лейтенант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Участник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 tooltip="Военная операция России в Сирии"/>
              </a:rPr>
              <a:t>военной операции России в Сирии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Погиб 17 марта 2016 года при исполнении воинского долга в ходе боёв за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 tooltip="Освобождение Пальмиры (2016)"/>
              </a:rPr>
              <a:t>Пальмиру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 tooltip="Герой Российской Федерации"/>
              </a:rPr>
              <a:t>Герой Российской Федерации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(2016).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 марта 2016 года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находившийся неделю в тылу противника, был окружён боевиками «Исламского государства» в районе населённого пункта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12" tooltip="Тадмор"/>
              </a:rPr>
              <a:t>Тадмор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3" tooltip="Хомс (мухафаза)"/>
              </a:rPr>
              <a:t>провинция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13" tooltip="Хомс (мухафаза)"/>
              </a:rPr>
              <a:t>Хомс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4" tooltip="Сирия"/>
              </a:rPr>
              <a:t>Сирия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Старший лейтенант вступил в бой с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 tooltip="Терроризм"/>
              </a:rPr>
              <a:t>террористами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 не желая сдаваться в плен, вызвал 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  <a:hlinkClick r:id="rId16" tooltip="Огонь на себя"/>
              </a:rPr>
              <a:t>авиаудар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6" tooltip="Огонь на себя"/>
              </a:rPr>
              <a:t> на себя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Вместе с геройски погибшим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были уничтожены и окружившие его боевики «Исламского государства».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6" descr="150px-RIAN_archive_470774_Gold_Star_medal_(cropped).jpg"/>
          <p:cNvPicPr>
            <a:picLocks noGrp="1" noChangeAspect="1"/>
          </p:cNvPicPr>
          <p:nvPr>
            <p:ph idx="1"/>
          </p:nvPr>
        </p:nvPicPr>
        <p:blipFill>
          <a:blip r:embed="rId17" cstate="print"/>
          <a:stretch>
            <a:fillRect/>
          </a:stretch>
        </p:blipFill>
        <p:spPr>
          <a:xfrm>
            <a:off x="395536" y="195487"/>
            <a:ext cx="725169" cy="1368152"/>
          </a:xfrm>
        </p:spPr>
      </p:pic>
      <p:pic>
        <p:nvPicPr>
          <p:cNvPr id="17" name="Рисунок 16" descr="Прохоренко_Александр_Александрович.jp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68344" y="195486"/>
            <a:ext cx="130569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Геройспецоперации.рф</a:t>
            </a:r>
            <a:r>
              <a:rPr lang="ru-RU" sz="28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9F09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059582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«Ребята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выполняют важнейшую задачу с точки зрения обеспечения безопасности самой России, и, конечно, они заслуживают того, чтобы о них говорила и знала страна. Я думаю, что и песни надо слагать, и стихи писать, и памятники им ставить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Они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герои»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В.В. Путин Президент РФ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868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75606"/>
            <a:ext cx="259228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28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8"/>
          <p:cNvSpPr>
            <a:spLocks noChangeArrowheads="1"/>
          </p:cNvSpPr>
          <p:nvPr/>
        </p:nvSpPr>
        <p:spPr bwMode="auto">
          <a:xfrm>
            <a:off x="107504" y="-452586"/>
            <a:ext cx="88931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2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9A0000"/>
                </a:solidFill>
                <a:latin typeface="Arial Narrow" pitchFamily="34" charset="0"/>
              </a:rPr>
              <a:t>АВТОРСКАЯ ОБРАЗОВАТЕЛЬНАЯ ПРОГРАММА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9A0000"/>
                </a:solidFill>
                <a:latin typeface="Arial Narrow" pitchFamily="34" charset="0"/>
              </a:rPr>
              <a:t> ВПО «ЮНАРМИЯ»</a:t>
            </a:r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931790"/>
            <a:ext cx="8712968" cy="2088232"/>
          </a:xfrm>
        </p:spPr>
        <p:txBody>
          <a:bodyPr/>
          <a:lstStyle/>
          <a:p>
            <a:pPr algn="l"/>
            <a:endParaRPr lang="ru-RU" sz="1400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Почепнев</a:t>
            </a:r>
            <a:r>
              <a:rPr lang="ru-RU" sz="2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Владимир Петрович </a:t>
            </a:r>
          </a:p>
          <a:p>
            <a:r>
              <a:rPr lang="ru-RU" sz="2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руководитель военно-патриотического объединения</a:t>
            </a:r>
          </a:p>
          <a:p>
            <a:r>
              <a:rPr lang="ru-RU" sz="2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«ЮНАРМИЯ» МБОУ СШ № 62 г. Красноярска</a:t>
            </a:r>
          </a:p>
          <a:p>
            <a:pPr algn="l"/>
            <a:endParaRPr lang="ru-RU" sz="16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oxPiaNZ-l1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211710"/>
            <a:ext cx="174259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9" name="Содержимое 8" descr="15.02.2021_09.02.45_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-24631"/>
            <a:ext cx="6948264" cy="5168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179512" y="987574"/>
            <a:ext cx="4896544" cy="3960440"/>
          </a:xfrm>
        </p:spPr>
        <p:txBody>
          <a:bodyPr/>
          <a:lstStyle/>
          <a:p>
            <a:pPr algn="just"/>
            <a:r>
              <a:rPr lang="ru-RU" sz="2000" u="sng" dirty="0" smtClean="0">
                <a:hlinkClick r:id="rId3"/>
              </a:rPr>
              <a:t>15 февраля</a:t>
            </a:r>
            <a:r>
              <a:rPr lang="ru-RU" sz="2000" dirty="0" smtClean="0"/>
              <a:t> 1989 года завершился </a:t>
            </a:r>
            <a:r>
              <a:rPr lang="ru-RU" sz="2000" u="sng" dirty="0" smtClean="0">
                <a:hlinkClick r:id="rId4"/>
              </a:rPr>
              <a:t>вывод советских войск из Афганистана</a:t>
            </a:r>
            <a:r>
              <a:rPr lang="ru-RU" sz="2000" dirty="0" smtClean="0"/>
              <a:t>. Памятная дата установлена, чтобы напомнить об этом событии, а также в память о более 14 тысячах советских солдат и офицеров, не вернувшихся с афганской войны.</a:t>
            </a:r>
            <a:r>
              <a:rPr lang="ru-RU" sz="2000" b="1" dirty="0" smtClean="0"/>
              <a:t> </a:t>
            </a:r>
            <a:r>
              <a:rPr lang="ru-RU" sz="2000" dirty="0" smtClean="0"/>
              <a:t>15 февраля вспоминают не только ветеранов войны в Афганистане, но и других российских военнослужащих, принимавших участие в более чем 30 вооруженных конфликтах за пределами страны.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Почему 15 февраля?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9fee500d2f68dbd1bb2363f0b81206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91630"/>
            <a:ext cx="384042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80513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0" y="85725"/>
            <a:ext cx="8568951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60384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военными конфликтами, в которых принимали участие советские и российские военные, были войны в Корее, Вьетнаме, Египте, Мозамбике, Анголе и других странах. События новейшей истории свидетельствуют о том, что российские военнослужащие направлялись в «горячие точки» республик бывшего СССР, в Югославию и Сирию. Со времён Второй мировой войны более полутора миллионов россиян приняли участие в боевых действиях за рубежом, из них более 25 тысяч человек отдали свои жизни во время исполнения служебного долга.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3 таких личностях пойдет сегодня речь. А о героях специальной военной операции вы узнаете сами.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7" name="Содержимое 6" descr="150px-Medal_for_Merit_in_Comb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7494"/>
            <a:ext cx="685800" cy="1271016"/>
          </a:xfr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АНИСИМОВ ВАЛЕРИЙ АЛЕКСЕЕВИЧ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Anisim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95486"/>
            <a:ext cx="1343025" cy="190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1131590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горах в районе Кабула Валерий Алексеевич Анисимов взял руководство боем на себя вместо погибшего командира.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Родился 14 мая 1961 г. Погиб 17 февраля 1982 г. Награжден медалью «За боевые заслуги». Похоронен в Красноярске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Мемориальная доска установлена на МАОУ СШ № 23 Свердловского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http://my.krskstate.ru/docs/afgan/anisimov-valeriy-alekseevich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 - подробная биография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7" name="Содержимое 6" descr="150px-RIAN_archive_470774_Gold_Star_medal_(cropped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5487"/>
            <a:ext cx="725169" cy="1368152"/>
          </a:xfr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БОЧАРОВ ВЯЧЕСЛАВ АЛЕКСЕЕВИЧ</a:t>
            </a:r>
            <a:b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</a:br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ПОДВИГ В АФГАНИСТАНЕ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vyacheslav-bocharov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23478"/>
            <a:ext cx="1383439" cy="18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163564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Управления «В» («Вымпел») Центра специального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Федеральной службы безопасности Российской Федерации, полковник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1981-1983 годах в составе ограниченного контингента группировки советских войск принимал участие в военных действиях в Демократической Республике Афганистан (ДРА). Занимал должности заместителя командира разведывательной роты и командира парашютно-десантной роты 317-го гвардейского парашютно-десантного полка 103-й гвардейской воздушно-десантной дивизии.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одном из боёв во главе группы в составе 14 десантников попал в засаду боевиков. Первыми же выстрелами старшему лейтенанту 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Бочарову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перебило ноги. Однако и в беспомощном состоянии продолжал умело командовать группой. За несколько часов десантники отбили все атаки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душманов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нанесли им значительные потери и с боем вырвались из окружения.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ПОДВИГ В БЕСЛАНЕ</a:t>
            </a:r>
            <a:endParaRPr lang="ru-RU" sz="2800" b="1" dirty="0">
              <a:solidFill>
                <a:srgbClr val="9F09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79512" y="627534"/>
            <a:ext cx="4608512" cy="4104456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Принимал участие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контртеррористической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операции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Северо-Кавказском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регионе, начиная с 1999 года по 2010 год. Был ещё раз ранен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Вместе со своим подразделением немедленно прибыл в город Беслан Республики Северная Осетия – Алания, в котором 1 сентября 2004 года группа в составе 32 террористов захватила сотни детей и взрослых в здании школы № 1. Когда на третий день этой варварской акции в школе произошли взрывы, вызвавшие пожар и обрушение части стен, через которые стали разбегаться заложники, группа полковника В.А.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вместе с другими подразделениями спецназа была брошена на спонтанный штурм здания. Первым ворвался в здание школы, лично уничтожил несколько террористов. Получил ранение, но остался в бою. Одновременно с ликвидацией террористов группа эвакуировала из здания детей и взрослых.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2" name="Рисунок 11" descr="d265b8416f42cfb68a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31590"/>
            <a:ext cx="384042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718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ПОДВИГ В БЕСЛАНЕ</a:t>
            </a:r>
            <a:endParaRPr lang="ru-RU" sz="2800" b="1" dirty="0">
              <a:solidFill>
                <a:srgbClr val="9F09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99542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 в бою второе тяжелейшее ранение: пуля вошла в голову под левым ухом и вышла под левым глазом. Были раздроблены кости черепа, изуродовано лицо, повреждён мозг. Был вынесен из школы без сознания. Первое время числился в пропавших без вести, а в ряде публикаций назван в списке погибших. Однако, через несколько дней, пришёл в себя и написал свою фамилию врачам.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от 11 октября 2004 года за мужество, отвагу и героизм, проявленные при исполнении воинского долга, полковнику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Бочарову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Вячеславу Алексеевичу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присвоено звание Героя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-EOlKOEts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43558"/>
            <a:ext cx="3264870" cy="21680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08104" y="3003798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vk.com/id73964355?w=wall73964355_1476</a:t>
            </a:r>
            <a:r>
              <a:rPr lang="ru-RU" dirty="0" smtClean="0"/>
              <a:t>  - </a:t>
            </a:r>
            <a:r>
              <a:rPr lang="ru-RU" sz="1400" dirty="0" smtClean="0"/>
              <a:t>история подвига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366617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vk.com/id73964355?z=video-128940375_456243928%2F88aa70d06d9285377c%2Fpl_wall_73964355</a:t>
            </a:r>
            <a:r>
              <a:rPr lang="ru-RU" dirty="0" smtClean="0"/>
              <a:t>  - </a:t>
            </a:r>
            <a:r>
              <a:rPr lang="ru-RU" sz="1400" dirty="0" smtClean="0"/>
              <a:t>интервью с В.А. </a:t>
            </a:r>
            <a:r>
              <a:rPr lang="ru-RU" sz="1400" dirty="0" err="1" smtClean="0"/>
              <a:t>Бочаровым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32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16"/>
          <p:cNvSpPr>
            <a:spLocks noChangeArrowheads="1"/>
          </p:cNvSpPr>
          <p:nvPr/>
        </p:nvSpPr>
        <p:spPr bwMode="auto">
          <a:xfrm>
            <a:off x="1068188" y="50801"/>
            <a:ext cx="6904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0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4906888" cy="63718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Подарок от </a:t>
            </a:r>
            <a:r>
              <a:rPr lang="ru-RU" sz="2400" b="1" dirty="0" err="1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sz="2400" b="1" dirty="0" smtClean="0">
                <a:solidFill>
                  <a:srgbClr val="9F092D"/>
                </a:solidFill>
                <a:latin typeface="Times New Roman" pitchFamily="18" charset="0"/>
                <a:cs typeface="Times New Roman" pitchFamily="18" charset="0"/>
              </a:rPr>
              <a:t> В.А. – книга о воспитании молодёжи</a:t>
            </a:r>
            <a:endParaRPr lang="ru-RU" sz="2400" b="1" dirty="0">
              <a:solidFill>
                <a:srgbClr val="9F09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8" descr="1I1rQiduS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7" y="987574"/>
            <a:ext cx="4761231" cy="3816424"/>
          </a:xfrm>
        </p:spPr>
      </p:pic>
      <p:pic>
        <p:nvPicPr>
          <p:cNvPr id="20" name="Рисунок 19" descr="ZSBRN66-CF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502"/>
            <a:ext cx="3419872" cy="450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550</Words>
  <Application>Microsoft Office PowerPoint</Application>
  <PresentationFormat>Экран (16:9)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Почему 15 февраля?</vt:lpstr>
      <vt:lpstr>Слайд 4</vt:lpstr>
      <vt:lpstr>АНИСИМОВ ВАЛЕРИЙ АЛЕКСЕЕВИЧ</vt:lpstr>
      <vt:lpstr>БОЧАРОВ ВЯЧЕСЛАВ АЛЕКСЕЕВИЧ ПОДВИГ В АФГАНИСТАНЕ</vt:lpstr>
      <vt:lpstr>ПОДВИГ В БЕСЛАНЕ</vt:lpstr>
      <vt:lpstr>ПОДВИГ В БЕСЛАНЕ</vt:lpstr>
      <vt:lpstr>Подарок от Бочарова В.А. – книга о воспитании молодёжи</vt:lpstr>
      <vt:lpstr>Алекса́ндр Алекса́ндрович Прохоре́нко </vt:lpstr>
      <vt:lpstr>Геройспецоперации.рф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353</cp:revision>
  <cp:lastPrinted>2016-05-12T07:52:06Z</cp:lastPrinted>
  <dcterms:created xsi:type="dcterms:W3CDTF">2016-02-04T07:46:41Z</dcterms:created>
  <dcterms:modified xsi:type="dcterms:W3CDTF">2023-02-14T18:02:37Z</dcterms:modified>
</cp:coreProperties>
</file>