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3" r:id="rId3"/>
    <p:sldId id="265" r:id="rId4"/>
    <p:sldId id="266" r:id="rId5"/>
    <p:sldId id="267" r:id="rId6"/>
    <p:sldId id="269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86" r:id="rId15"/>
    <p:sldId id="279" r:id="rId16"/>
    <p:sldId id="280" r:id="rId17"/>
    <p:sldId id="288" r:id="rId18"/>
    <p:sldId id="282" r:id="rId19"/>
    <p:sldId id="287" r:id="rId20"/>
    <p:sldId id="292" r:id="rId21"/>
    <p:sldId id="293" r:id="rId22"/>
    <p:sldId id="289" r:id="rId23"/>
    <p:sldId id="290" r:id="rId24"/>
    <p:sldId id="291" r:id="rId25"/>
    <p:sldId id="294" r:id="rId2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80"/>
    <a:srgbClr val="0099CC"/>
    <a:srgbClr val="339933"/>
    <a:srgbClr val="0033CC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110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7D12-F7B3-4C3B-AE16-CB7DA315448E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1209-7FE8-4F1B-9FA9-FC9DA2A03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6961-5861-4011-BEE3-1E0D220B2179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9407-0348-40A0-A0D2-3407142A3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37FF92"/>
                </a:solidFill>
              </a:rPr>
              <a:t>“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37FF92"/>
                </a:solidFill>
              </a:rPr>
              <a:t>”</a:t>
            </a:r>
            <a:endParaRPr lang="en-US" smtClean="0">
              <a:solidFill>
                <a:srgbClr val="37FF9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650A-842A-4C5B-875B-12C903832EA8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7AAE7-A7A0-4A53-82AC-16EC40F8D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34BB-A7C9-4F23-9E30-F1AD8E6AC1F0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60DEE-E179-4ACF-B7A5-DE176B979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37FF92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37FF92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65626-510B-4A89-9048-BC89C3AE7AC3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D070-90BA-4DBA-9B89-F525172B9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3372E-10D7-43A1-B158-9C7BC13F6A8B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DFDC-1929-41A5-A9E1-D3BB574A6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3848-A9EB-4BAA-A523-DC8CAF8334A1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B3B-E571-4D8F-BD87-2F0F53AEA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DE8C-3B9F-4AAC-AD2D-A2B0ACAEED3E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7C767-6C13-4BDF-8AE2-B8B53EDB0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75C3-010C-4CEE-AF7E-D4A3DFA88A14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5371-779E-40B7-BE2C-D5A16F207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E266-44E0-4AA6-9267-1B05FCCDE29A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5C22-FF80-40EA-88EE-C6F316070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1BD73-9D14-4E76-A8F7-F7CC706E5B8D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7C54-2E8D-45EE-942F-3A52901C4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13108-A99A-45E3-BB6D-FAB52062A0A3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D53C-6E0E-4C0A-8633-BD88DA85B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EDBC-27C3-4DFC-912D-80BEF5A14F4A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215F-539E-4C35-80C9-287DF5112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F9BD-0799-4B1C-B930-A0DC1D2D19AB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A713-1ABB-46C7-854B-EF6087ECB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E05C-5DAE-4ECC-AA5D-346F030593BE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D139-0F12-4BBB-9461-507B6409B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20E1-D827-474C-A111-1875C14226EA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58CD-D02A-4C7C-912D-6120248EA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EDB2D2-6FAB-450E-B297-DD7AD49BFD0E}" type="datetimeFigureOut">
              <a:rPr lang="ru-RU"/>
              <a:pPr>
                <a:defRPr/>
              </a:pPr>
              <a:t>08.12.2016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46EEEB1C-7DDB-4369-A008-758A61FAB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13" r:id="rId11"/>
    <p:sldLayoutId id="2147484108" r:id="rId12"/>
    <p:sldLayoutId id="2147484114" r:id="rId13"/>
    <p:sldLayoutId id="2147484109" r:id="rId14"/>
    <p:sldLayoutId id="2147484110" r:id="rId15"/>
    <p:sldLayoutId id="214748411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965200" y="498475"/>
            <a:ext cx="9048750" cy="1074738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ВСЕРОССИЙСКАЯ АКЦИЯ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7125" y="3706813"/>
            <a:ext cx="9048750" cy="15589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 надо знать родителям об особенностях поведения детей на дороге с учетом их психофизиологических условий развития. 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4000" dirty="0"/>
          </a:p>
        </p:txBody>
      </p:sp>
      <p:pic>
        <p:nvPicPr>
          <p:cNvPr id="5124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2"/>
          <a:srcRect b="44589"/>
          <a:stretch>
            <a:fillRect/>
          </a:stretch>
        </p:blipFill>
        <p:spPr bwMode="auto">
          <a:xfrm>
            <a:off x="230188" y="624046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28763" y="1970088"/>
            <a:ext cx="826135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8080"/>
                </a:solidFill>
                <a:latin typeface="+mj-lt"/>
              </a:rPr>
              <a:t>«БЕЗОПАСНАЯ ДОРОГА.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8080"/>
                </a:solidFill>
                <a:latin typeface="+mj-lt"/>
              </a:rPr>
              <a:t>ГРАМОТА ДЛЯ ДЕТЕЙ И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25488" y="293688"/>
            <a:ext cx="8596312" cy="1320800"/>
          </a:xfrm>
        </p:spPr>
        <p:txBody>
          <a:bodyPr/>
          <a:lstStyle/>
          <a:p>
            <a:pPr algn="ctr"/>
            <a:r>
              <a:rPr lang="ru-RU" sz="3200" b="1" i="1" smtClean="0"/>
              <a:t>Дети не в состоянии на бегу</a:t>
            </a:r>
            <a:br>
              <a:rPr lang="ru-RU" sz="3200" b="1" i="1" smtClean="0"/>
            </a:br>
            <a:r>
              <a:rPr lang="ru-RU" sz="3200" b="1" i="1" smtClean="0"/>
              <a:t> сразу же остановиться.</a:t>
            </a:r>
            <a:r>
              <a:rPr lang="ru-RU" sz="3200" smtClean="0"/>
              <a:t> 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5889625" y="2182813"/>
            <a:ext cx="4346575" cy="3881437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endParaRPr lang="ru-RU" sz="2400" smtClean="0"/>
          </a:p>
          <a:p>
            <a:pPr marL="0" indent="0" algn="just">
              <a:buFont typeface="Wingdings 3" pitchFamily="18" charset="2"/>
              <a:buNone/>
            </a:pPr>
            <a:r>
              <a:rPr lang="ru-RU" sz="2400" smtClean="0"/>
              <a:t>Поэтому на крик родителей или сигнал автомобиля они реагируют со значительным опозданием.</a:t>
            </a:r>
          </a:p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14340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2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i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3" y="2182813"/>
            <a:ext cx="497205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61925" y="193675"/>
            <a:ext cx="9742488" cy="638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dirty="0" smtClean="0"/>
              <a:t>Дети эмоциональны и импульсивны.</a:t>
            </a:r>
            <a:r>
              <a:rPr lang="ru-RU" dirty="0" smtClean="0"/>
              <a:t> </a:t>
            </a:r>
            <a:r>
              <a:rPr lang="ru-RU" b="1" i="1" dirty="0" smtClean="0"/>
              <a:t> 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dirty="0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3133725" y="1009650"/>
            <a:ext cx="6624638" cy="1135063"/>
          </a:xfrm>
        </p:spPr>
        <p:txBody>
          <a:bodyPr/>
          <a:lstStyle/>
          <a:p>
            <a:pPr marL="0" indent="273050" algn="just">
              <a:buFont typeface="Wingdings 3" pitchFamily="18" charset="2"/>
              <a:buNone/>
            </a:pPr>
            <a:r>
              <a:rPr lang="ru-RU" sz="2000" smtClean="0"/>
              <a:t>Их внимание концентрируется  не на предметах, представляющих опасность, а на тех, которые в данный момент интересуют его больше  всего. </a:t>
            </a:r>
          </a:p>
        </p:txBody>
      </p:sp>
      <p:pic>
        <p:nvPicPr>
          <p:cNvPr id="15364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2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7e3c6a6e-f50e-4dd4-a86d-6d360162eb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7400" y="2055813"/>
            <a:ext cx="3305175" cy="208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5366" name="Picture 7" descr="C:\Users\ЕЛЕНА\Desktop\картинки\ee563bu-96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88" y="3914775"/>
            <a:ext cx="35020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C:\Users\ЕЛЕНА\Desktop\картинки\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963" y="1028700"/>
            <a:ext cx="2381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62400" y="4286250"/>
            <a:ext cx="6096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3050" algn="just">
              <a:buFont typeface="Wingdings 3" pitchFamily="18" charset="2"/>
              <a:buNone/>
              <a:defRPr/>
            </a:pPr>
            <a:r>
              <a:rPr lang="ru-RU" sz="2000" dirty="0">
                <a:latin typeface="+mn-lt"/>
              </a:rPr>
              <a:t>Догнать приятеля, уже перешедшего на другую сторону дороги, или подобрать укатившийся мячик для ребенка гораздо важнее, чем надвигающееся транспортное средство.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27375" y="2116138"/>
            <a:ext cx="4076700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Заметив предмет или человека, который привлекает его внимание, ребенок может устремиться к ним, забыв обо всем на свете.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307975"/>
            <a:ext cx="9444038" cy="2073275"/>
          </a:xfrm>
        </p:spPr>
        <p:txBody>
          <a:bodyPr/>
          <a:lstStyle/>
          <a:p>
            <a:pPr algn="ctr"/>
            <a:r>
              <a:rPr lang="ru-RU" sz="3200" b="1" i="1" smtClean="0"/>
              <a:t>Надежная ориентация «налево» и «направо» приобретается не ранее чем в 7-8-летнем возрасте, а во многих случаях и позже.</a:t>
            </a:r>
            <a:endParaRPr lang="ru-RU" sz="3200" smtClean="0"/>
          </a:p>
        </p:txBody>
      </p:sp>
      <p:pic>
        <p:nvPicPr>
          <p:cNvPr id="38914" name="Picture 2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origin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5388" y="2114550"/>
            <a:ext cx="5811837" cy="380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6388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3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DSC_5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988" y="1782763"/>
            <a:ext cx="2924175" cy="194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7411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3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dAllZFlGPf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" y="1687513"/>
            <a:ext cx="298132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9940" name="Picture 4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11621_html_24002e8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4888" y="4024313"/>
            <a:ext cx="2884487" cy="19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39941" name="Picture 5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dai_20_08_12_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4975" y="3957638"/>
            <a:ext cx="3108325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220663"/>
            <a:ext cx="94519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339933"/>
                </a:solidFill>
                <a:latin typeface="+mj-lt"/>
              </a:rPr>
              <a:t>Родители, помните последовательность и терпеливость в обучении  – залог безопасности ваших детей!</a:t>
            </a:r>
            <a:r>
              <a:rPr lang="ru-RU" sz="2800" i="1" dirty="0">
                <a:solidFill>
                  <a:srgbClr val="339933"/>
                </a:solidFill>
                <a:latin typeface="+mj-lt"/>
              </a:rPr>
              <a:t> </a:t>
            </a:r>
            <a:endParaRPr lang="ru-RU" sz="2800" dirty="0">
              <a:solidFill>
                <a:srgbClr val="33993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5913"/>
            <a:ext cx="10090150" cy="144145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АКЦИЯ ОРГАНИЗОВАНА </a:t>
            </a:r>
            <a:br>
              <a:rPr lang="ru-RU" sz="2400" b="1" smtClean="0"/>
            </a:br>
            <a:r>
              <a:rPr lang="ru-RU" sz="2400" b="1" smtClean="0">
                <a:solidFill>
                  <a:srgbClr val="008080"/>
                </a:solidFill>
              </a:rPr>
              <a:t>ОБЩЕРОССИЙСКОЙ ДЕТСКОЙ ОБЩЕСТВЕННОЙ ОРГАНИЗАЦИЕЙ</a:t>
            </a:r>
            <a:br>
              <a:rPr lang="ru-RU" sz="2400" b="1" smtClean="0">
                <a:solidFill>
                  <a:srgbClr val="008080"/>
                </a:solidFill>
              </a:rPr>
            </a:br>
            <a:r>
              <a:rPr lang="ru-RU" sz="2400" b="1" smtClean="0">
                <a:solidFill>
                  <a:srgbClr val="008080"/>
                </a:solidFill>
              </a:rPr>
              <a:t> «ШКОЛА ЮНОГО ПЕШЕХОДА»</a:t>
            </a:r>
            <a:r>
              <a:rPr lang="ru-RU" sz="2400" b="1" smtClean="0"/>
              <a:t/>
            </a:r>
            <a:br>
              <a:rPr lang="ru-RU" sz="2400" b="1" smtClean="0"/>
            </a:br>
            <a:endParaRPr lang="ru-RU" sz="2400" smtClean="0"/>
          </a:p>
        </p:txBody>
      </p:sp>
      <p:pic>
        <p:nvPicPr>
          <p:cNvPr id="18435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2"/>
          <a:srcRect r="76547" b="45123"/>
          <a:stretch>
            <a:fillRect/>
          </a:stretch>
        </p:blipFill>
        <p:spPr bwMode="auto">
          <a:xfrm>
            <a:off x="280988" y="242888"/>
            <a:ext cx="2841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0675" y="3263900"/>
            <a:ext cx="60960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8080"/>
                </a:solidFill>
                <a:latin typeface="+mn-lt"/>
              </a:rPr>
              <a:t>Направления деятельности  </a:t>
            </a:r>
          </a:p>
          <a:p>
            <a:pPr>
              <a:defRPr/>
            </a:pPr>
            <a:r>
              <a:rPr lang="ru-RU" sz="2400" dirty="0">
                <a:solidFill>
                  <a:srgbClr val="008080"/>
                </a:solidFill>
                <a:latin typeface="+mn-lt"/>
              </a:rPr>
              <a:t>«Школы юного пешехода»:</a:t>
            </a:r>
          </a:p>
          <a:p>
            <a:pPr indent="355600">
              <a:buFontTx/>
              <a:buChar char="-"/>
              <a:defRPr/>
            </a:pPr>
            <a:r>
              <a:rPr lang="ru-RU" sz="2400" dirty="0">
                <a:latin typeface="+mn-lt"/>
              </a:rPr>
              <a:t>Программное обучение;</a:t>
            </a:r>
          </a:p>
          <a:p>
            <a:pPr indent="355600">
              <a:buFontTx/>
              <a:buChar char="-"/>
              <a:defRPr/>
            </a:pPr>
            <a:r>
              <a:rPr lang="ru-RU" sz="2400" dirty="0">
                <a:latin typeface="+mn-lt"/>
              </a:rPr>
              <a:t>Социальное направление;</a:t>
            </a:r>
          </a:p>
          <a:p>
            <a:pPr indent="355600">
              <a:buFontTx/>
              <a:buChar char="-"/>
              <a:defRPr/>
            </a:pPr>
            <a:r>
              <a:rPr lang="ru-RU" sz="2400" dirty="0">
                <a:latin typeface="+mn-lt"/>
              </a:rPr>
              <a:t>Творческое направление;</a:t>
            </a:r>
          </a:p>
          <a:p>
            <a:pPr indent="355600">
              <a:buFontTx/>
              <a:buChar char="-"/>
              <a:defRPr/>
            </a:pPr>
            <a:r>
              <a:rPr lang="ru-RU" sz="2400" dirty="0">
                <a:latin typeface="+mn-lt"/>
              </a:rPr>
              <a:t>«Урок» с родителями.</a:t>
            </a:r>
          </a:p>
          <a:p>
            <a:pPr>
              <a:defRPr/>
            </a:pPr>
            <a:endParaRPr lang="ru-RU" b="1" dirty="0">
              <a:solidFill>
                <a:srgbClr val="00808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8" name="Picture 5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6988" y="2709863"/>
            <a:ext cx="3578225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7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perehod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0913" y="4227513"/>
            <a:ext cx="3363912" cy="234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768350" y="238125"/>
            <a:ext cx="8596313" cy="1320800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008080"/>
                </a:solidFill>
              </a:rPr>
              <a:t>Программное обучение.  «Путешествие на зеленый свет».</a:t>
            </a:r>
            <a:r>
              <a:rPr lang="ru-RU" b="1" smtClean="0">
                <a:solidFill>
                  <a:srgbClr val="008080"/>
                </a:solidFill>
              </a:rPr>
              <a:t> </a:t>
            </a:r>
            <a:endParaRPr lang="ru-RU" smtClean="0">
              <a:solidFill>
                <a:srgbClr val="008080"/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511550" y="1439863"/>
            <a:ext cx="6278563" cy="24225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Проводится </a:t>
            </a:r>
            <a:r>
              <a:rPr lang="ru-RU" sz="2400" dirty="0">
                <a:solidFill>
                  <a:schemeClr val="tx1"/>
                </a:solidFill>
              </a:rPr>
              <a:t>на базе обучающего пособия </a:t>
            </a:r>
            <a:r>
              <a:rPr lang="ru-RU" sz="2400" b="1" dirty="0">
                <a:solidFill>
                  <a:schemeClr val="tx1"/>
                </a:solidFill>
              </a:rPr>
              <a:t>«Путешествие на зеленый свет» - </a:t>
            </a:r>
            <a:r>
              <a:rPr lang="ru-RU" sz="2400" dirty="0">
                <a:solidFill>
                  <a:schemeClr val="tx1"/>
                </a:solidFill>
              </a:rPr>
              <a:t>курса для детей младшего школьного возраста, состоящего из 12 ежемесячных изданий. </a:t>
            </a:r>
            <a:r>
              <a:rPr lang="ru-RU" sz="2400" dirty="0" smtClean="0">
                <a:solidFill>
                  <a:schemeClr val="tx1"/>
                </a:solidFill>
              </a:rPr>
              <a:t>К каждому номеру прилагается рабочая тетрадь.</a:t>
            </a:r>
          </a:p>
          <a:p>
            <a:pPr marL="0" indent="0">
              <a:buFont typeface="Wingdings 3" pitchFamily="18" charset="2"/>
              <a:buNone/>
              <a:defRPr/>
            </a:pP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Wingdings 3" pitchFamily="18" charset="2"/>
              <a:buNone/>
              <a:defRPr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481" t="12571" r="39445" b="4166"/>
          <a:stretch/>
        </p:blipFill>
        <p:spPr>
          <a:xfrm rot="447870">
            <a:off x="587375" y="1463675"/>
            <a:ext cx="206375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278" t="24624" r="28881" b="15757"/>
          <a:stretch/>
        </p:blipFill>
        <p:spPr>
          <a:xfrm rot="21063875">
            <a:off x="1425575" y="3079750"/>
            <a:ext cx="2103438" cy="279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4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C:\Users\ЕЛЕНА\Desktop\IMG_1078-300x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9238" y="3395663"/>
            <a:ext cx="39624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043238" y="4951413"/>
            <a:ext cx="38465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endParaRPr lang="ru-RU" sz="2400" dirty="0">
              <a:solidFill>
                <a:srgbClr val="0099CC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sz="2400" dirty="0">
              <a:solidFill>
                <a:srgbClr val="0099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42925" y="0"/>
            <a:ext cx="8596313" cy="1320800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008080"/>
                </a:solidFill>
              </a:rPr>
              <a:t>Социальное направление.</a:t>
            </a:r>
            <a:endParaRPr lang="ru-RU" smtClean="0">
              <a:solidFill>
                <a:srgbClr val="008080"/>
              </a:solidFill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252413" y="630238"/>
            <a:ext cx="9364662" cy="1069975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Организация и проведение акций, которые позволяют ребенку  на практике применить полученные знания, почувствовать себя носителем пропаганды соблюдения правил дорожного движения.</a:t>
            </a:r>
          </a:p>
        </p:txBody>
      </p:sp>
      <p:pic>
        <p:nvPicPr>
          <p:cNvPr id="5" name="Picture 16" descr="C:\Documents and Settings\User\Рабочий стол\Оля\ГРАНТЫ И ВСЕ ПО НИМ\Грант Безопасность\МБДОУ Детский сад № 14 г. Усинск,Республика Ко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2174875"/>
            <a:ext cx="2584450" cy="172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Picture 10" descr="C:\Documents and Settings\User\Рабочий стол\Оля\ГРАНТЫ И ВСЕ ПО НИМ\Грант Безопасность\960x0_95_3_c_FFFFFF_7cd2375a0a7e8fe1a481da42b32dfb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6313" y="2182813"/>
            <a:ext cx="2378075" cy="17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1" name="Picture 9" descr="C:\Documents and Settings\User\Рабочий стол\Оля\ГРАНТЫ И ВСЕ ПО НИМ\Грант Безопасность\960x0_95_3_c_FFFFFF_dc31e7972a738486833153947070bc6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2649">
            <a:off x="9320213" y="2689225"/>
            <a:ext cx="2719387" cy="203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487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5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 descr="C:\Users\ЕЛЕНА\Desktop\для презентации безопасность\фото день пожилого человека 2012\img93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637088"/>
            <a:ext cx="301625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C:\Users\ЕЛЕНА\Desktop\ШЮП 2015год\Гранты\грант ШЮП 2015г\семинар СПб\фото ШЮП для презентации\акции, проведённые давно\Рисунок1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6638" y="2155825"/>
            <a:ext cx="301466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" descr="C:\Users\ЕЛЕНА\Desktop\для презентации безопасность\P111020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0750" y="4092575"/>
            <a:ext cx="272097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25475" y="0"/>
            <a:ext cx="8596313" cy="1320800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008080"/>
                </a:solidFill>
              </a:rPr>
              <a:t>Творческое направление.</a:t>
            </a:r>
            <a:endParaRPr lang="ru-RU" smtClean="0">
              <a:solidFill>
                <a:srgbClr val="008080"/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571500" y="650875"/>
            <a:ext cx="8596313" cy="806450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Рисунки, фотографии, поделки и другие работы.   Реализуется через разнообразные конкурсы.</a:t>
            </a:r>
          </a:p>
        </p:txBody>
      </p:sp>
      <p:pic>
        <p:nvPicPr>
          <p:cNvPr id="25603" name="Picture 3" descr="C:\Documents and Settings\User\Рабочий стол\Оля\ФОТО И НОВОСТИ\Акция Зимний урок\новогодняя откры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9387">
            <a:off x="9428163" y="852488"/>
            <a:ext cx="2017712" cy="268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5611" name="Picture 11" descr="\\bear5\D\ОБМЕН\фото для сборника\летний урок безопасности\калининградская область\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5800">
            <a:off x="9077325" y="4508500"/>
            <a:ext cx="2466975" cy="18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1510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4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" descr="C:\Users\ЕЛЕНА\Desktop\podelka-na-temu-dorozhnogo-dvizheniy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" y="1514475"/>
            <a:ext cx="78105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71500" y="230188"/>
            <a:ext cx="8596313" cy="766762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008080"/>
                </a:solidFill>
              </a:rPr>
              <a:t>Уроки для родителей.</a:t>
            </a:r>
            <a:endParaRPr lang="ru-RU" smtClean="0">
              <a:solidFill>
                <a:srgbClr val="008080"/>
              </a:solidFill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219075" y="850900"/>
            <a:ext cx="9398000" cy="1141413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Это направление вовлечения родителей в процесс обучения детей безопасности на дороге и одновременно повышение их компетентности в вопросах дорожной безопасности.</a:t>
            </a:r>
          </a:p>
        </p:txBody>
      </p:sp>
      <p:pic>
        <p:nvPicPr>
          <p:cNvPr id="26626" name="Picture 2" descr="C:\Documents and Settings\User\Рабочий стол\Оля\ГРАНТЫ И ВСЕ ПО НИМ\Грант Безопасность\ЗИМНИЙ АКЦИЯ УРОК\Урок безопасности\урок зима работы1\Астраханская область!!!\!!!Дет.сад №3 Золотая рыбка. г. Знаменск\Лото дорожные зна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8725" y="2312988"/>
            <a:ext cx="2384425" cy="178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6627" name="Picture 3" descr="C:\Documents and Settings\User\Рабочий стол\Оля\ГРАНТЫ И ВСЕ ПО НИМ\Грант Безопасность\ЗИМНИЙ АКЦИЯ УРОК\Урок безопасности\урок зима работы1\Брянская область!!!\СОШ №1. г. Севск\2 - б класс Матвей с мам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5675" y="4291013"/>
            <a:ext cx="21209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6628" name="Picture 4" descr="C:\Documents and Settings\User\Рабочий стол\Оля\ГРАНТЫ И ВСЕ ПО НИМ\Грант Безопасность\ЗИМНИЙ АКЦИЯ УРОК\Урок безопасности\урок зима работы1\Брянская область!!!\СОШ №1. г. Севск\1 - б Вася с мамо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0113" y="2466975"/>
            <a:ext cx="2176462" cy="163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6629" name="Picture 5" descr="C:\Documents and Settings\User\Рабочий стол\Оля\ГРАНТЫ И ВСЕ ПО НИМ\Грант Безопасность\ЗИМНИЙ АКЦИЯ УРОК\Урок безопасности\урок зима работы1\Брянская область!!!\СОШ. с. Мишковка\все мы с мамой делаем вдвоем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8725" y="4667250"/>
            <a:ext cx="2414588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6630" name="Picture 6" descr="C:\Documents and Settings\User\Рабочий стол\Оля\ГРАНТЫ И ВСЕ ПО НИМ\Грант Безопасность\ЗИМНИЙ АКЦИЯ УРОК\Урок безопасности\урок зима работы1\Владимирская область\ООШ. п. Колокша\2Раззакова Оля с папо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96647">
            <a:off x="9510713" y="3121025"/>
            <a:ext cx="2049462" cy="273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6631" name="Picture 7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Калинин М. поделка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084803">
            <a:off x="365125" y="2979738"/>
            <a:ext cx="2097088" cy="244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2538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8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2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2413" y="0"/>
            <a:ext cx="9128125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3" pitchFamily="18" charset="2"/>
              <a:buNone/>
              <a:defRPr/>
            </a:pPr>
            <a:r>
              <a:rPr lang="ru-RU" sz="2800" b="1" dirty="0">
                <a:latin typeface="+mj-lt"/>
              </a:rPr>
              <a:t>Уважаемые родители!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2400" dirty="0">
                <a:latin typeface="+mj-lt"/>
              </a:rPr>
              <a:t>Успех профилактики детского дорожного травматизма во многом зависит от Вашей сознательности, личной культуры и дисциплинированности. Будьте примером для Вашего ребенка!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675" y="2055813"/>
            <a:ext cx="5307013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 3" pitchFamily="18" charset="2"/>
              <a:buNone/>
              <a:defRPr/>
            </a:pPr>
            <a:r>
              <a:rPr lang="ru-RU" sz="2400" dirty="0">
                <a:solidFill>
                  <a:srgbClr val="008080"/>
                </a:solidFill>
                <a:latin typeface="+mn-lt"/>
              </a:rPr>
              <a:t>Обучайте своих детей вместе со «Школой юного пешехода» безопасному поведению на дороге и вблизи нее, чтобы избежать несчастных случаев.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8" y="4083050"/>
            <a:ext cx="7929562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2400" dirty="0">
                <a:latin typeface="+mn-lt"/>
                <a:ea typeface="Calibri" pitchFamily="34" charset="0"/>
                <a:cs typeface="Times New Roman" pitchFamily="18" charset="0"/>
              </a:rPr>
              <a:t>Подписной индекс по каталогу «Почта России» </a:t>
            </a:r>
          </a:p>
          <a:p>
            <a:pPr algn="just" eaLnBrk="0" hangingPunct="0">
              <a:defRPr/>
            </a:pPr>
            <a:r>
              <a:rPr lang="ru-RU" sz="2400" u="sng" dirty="0">
                <a:latin typeface="+mn-lt"/>
                <a:ea typeface="Calibri" pitchFamily="34" charset="0"/>
                <a:cs typeface="Times New Roman" pitchFamily="18" charset="0"/>
              </a:rPr>
              <a:t>24263 </a:t>
            </a:r>
            <a:r>
              <a:rPr lang="ru-RU" sz="2400" dirty="0">
                <a:latin typeface="+mn-lt"/>
                <a:ea typeface="Calibri" pitchFamily="34" charset="0"/>
                <a:cs typeface="Times New Roman" pitchFamily="18" charset="0"/>
              </a:rPr>
              <a:t>– индивидуально,</a:t>
            </a:r>
          </a:p>
          <a:p>
            <a:pPr algn="just" eaLnBrk="0" hangingPunct="0">
              <a:defRPr/>
            </a:pPr>
            <a:r>
              <a:rPr lang="ru-RU" sz="2400" u="sng" dirty="0">
                <a:latin typeface="+mn-lt"/>
                <a:ea typeface="Calibri" pitchFamily="34" charset="0"/>
                <a:cs typeface="Times New Roman" pitchFamily="18" charset="0"/>
              </a:rPr>
              <a:t>10287</a:t>
            </a:r>
            <a:r>
              <a:rPr lang="ru-RU" sz="2400" dirty="0">
                <a:latin typeface="+mn-lt"/>
                <a:ea typeface="Calibri" pitchFamily="34" charset="0"/>
                <a:cs typeface="Times New Roman" pitchFamily="18" charset="0"/>
              </a:rPr>
              <a:t> – коллективно, комплект из 5-ти изданий (с 25% скидкой)</a:t>
            </a:r>
            <a:r>
              <a:rPr lang="en-US" sz="24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400" dirty="0">
                <a:latin typeface="+mn-lt"/>
                <a:ea typeface="Calibri" pitchFamily="34" charset="0"/>
                <a:cs typeface="Times New Roman" pitchFamily="18" charset="0"/>
              </a:rPr>
              <a:t>На сайте </a:t>
            </a:r>
            <a:r>
              <a:rPr lang="en-US" sz="2400" dirty="0">
                <a:solidFill>
                  <a:srgbClr val="008080"/>
                </a:solidFill>
                <a:latin typeface="+mn-lt"/>
                <a:ea typeface="Calibri" pitchFamily="34" charset="0"/>
                <a:cs typeface="Times New Roman" pitchFamily="18" charset="0"/>
              </a:rPr>
              <a:t>http://detibdd.ru/</a:t>
            </a:r>
            <a:endParaRPr lang="ru-RU" sz="2400" dirty="0">
              <a:solidFill>
                <a:srgbClr val="00808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8" name="Picture 9" descr="C:\Users\ЕЛЕНА\Downloads\0001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9450" y="1104900"/>
            <a:ext cx="197326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1481" t="12571" r="39445" b="4166"/>
          <a:stretch/>
        </p:blipFill>
        <p:spPr>
          <a:xfrm rot="20786474">
            <a:off x="6846888" y="1763713"/>
            <a:ext cx="206375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35278" t="24624" r="28881" b="15757"/>
          <a:stretch/>
        </p:blipFill>
        <p:spPr>
          <a:xfrm rot="21063875">
            <a:off x="8645525" y="3695700"/>
            <a:ext cx="2103438" cy="279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pieton_parenttenantlamainenf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6263"/>
            <a:ext cx="3521075" cy="234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7653" name="Picture 5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archive_Fotolia_56946235_Subscription_XXL-1024x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3975" y="3025775"/>
            <a:ext cx="3511550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6148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4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9"/>
          <p:cNvSpPr>
            <a:spLocks noChangeArrowheads="1"/>
          </p:cNvSpPr>
          <p:nvPr/>
        </p:nvSpPr>
        <p:spPr bwMode="auto">
          <a:xfrm>
            <a:off x="254000" y="403225"/>
            <a:ext cx="93313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i="1" dirty="0">
                <a:solidFill>
                  <a:srgbClr val="008080"/>
                </a:solidFill>
              </a:rPr>
              <a:t>«Дети — это не взрослые в миниатюре. Их реакция на опасность очень отличается от нашей». </a:t>
            </a:r>
          </a:p>
          <a:p>
            <a:pPr algn="just">
              <a:defRPr/>
            </a:pPr>
            <a:r>
              <a:rPr lang="ru-RU" b="1" i="1" dirty="0"/>
              <a:t>                                                                                 </a:t>
            </a:r>
            <a:r>
              <a:rPr lang="ru-RU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</a:t>
            </a:r>
          </a:p>
          <a:p>
            <a:pPr algn="r">
              <a:defRPr/>
            </a:pPr>
            <a:r>
              <a:rPr lang="ru-RU" sz="2000" i="1" dirty="0" err="1"/>
              <a:t>Дюваль</a:t>
            </a:r>
            <a:r>
              <a:rPr lang="ru-RU" sz="2000" i="1" dirty="0"/>
              <a:t>, франц. психолог</a:t>
            </a:r>
            <a:r>
              <a:rPr lang="ru-RU" sz="2000" b="1" i="1" dirty="0"/>
              <a:t> </a:t>
            </a:r>
            <a:endParaRPr lang="ru-RU" sz="2000" dirty="0"/>
          </a:p>
        </p:txBody>
      </p:sp>
      <p:pic>
        <p:nvPicPr>
          <p:cNvPr id="13" name="Picture 4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1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0388" y="2246313"/>
            <a:ext cx="2768600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315310"/>
            <a:ext cx="8718385" cy="316886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Ознакомьтесь с безопасным маршрутом ребенка в школу и проведите его по нему туда и обратно, обращая внимание на все опасности и дорожные ловушки. Купите ребёнку светоотражающие элементы и покажите своим примером важность соблюдения ПДД не только как пешеход, но и как водитель. Останавливайтесь в положенном месте, используйте детские удерживающие устройства.</a:t>
            </a:r>
            <a:endParaRPr lang="ru-RU" sz="2400" dirty="0"/>
          </a:p>
        </p:txBody>
      </p:sp>
      <p:pic>
        <p:nvPicPr>
          <p:cNvPr id="4" name="Рисунок 3" descr="zasv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68" y="3212223"/>
            <a:ext cx="4113486" cy="3085115"/>
          </a:xfrm>
          <a:prstGeom prst="rect">
            <a:avLst/>
          </a:prstGeom>
        </p:spPr>
      </p:pic>
      <p:pic>
        <p:nvPicPr>
          <p:cNvPr id="5" name="Рисунок 4" descr="59260_164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695" y="3213865"/>
            <a:ext cx="5583051" cy="3423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опасный маршрут дом - школа - дом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45317" y="-1538862"/>
            <a:ext cx="6858001" cy="9935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7918" y="1450428"/>
            <a:ext cx="9017876" cy="521838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Можете ли вы стать участниками родительского патруля?</a:t>
            </a:r>
            <a:br>
              <a:rPr lang="ru-RU" sz="2400" dirty="0" smtClean="0"/>
            </a:br>
            <a:r>
              <a:rPr lang="ru-RU" sz="2400" dirty="0" smtClean="0"/>
              <a:t>Да, это можно делать по пути в школу, показывая своим личным примером как соблюдать правила дорожного движения.</a:t>
            </a:r>
            <a:br>
              <a:rPr lang="ru-RU" sz="2400" dirty="0" smtClean="0"/>
            </a:br>
            <a:r>
              <a:rPr lang="ru-RU" sz="2400" dirty="0" smtClean="0"/>
              <a:t>Но еще вы можете стать участником Родительского патруля , для этого вам понадобится потратить 2 часа времени в течении учебного года, но принести огромную пользу образовательному учреждению и ученикам в пропаганде ПДД и профилактики детского дорожно-транспортного травматизма. В каждом классе надо выбрать не менее 5 родителей, постоянно участвующих в родительском патруле по графику</a:t>
            </a:r>
            <a:r>
              <a:rPr lang="ru-RU" sz="24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0069" y="189186"/>
            <a:ext cx="821383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Создание родительского патруля в образовательном учреждении как средство профилактики ДТТ.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46234"/>
          </a:xfrm>
        </p:spPr>
        <p:txBody>
          <a:bodyPr/>
          <a:lstStyle/>
          <a:p>
            <a:r>
              <a:rPr lang="ru-RU" dirty="0" smtClean="0"/>
              <a:t>Основание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9787" y="1403350"/>
            <a:ext cx="489246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создания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863" y="1545022"/>
            <a:ext cx="8596312" cy="4497004"/>
          </a:xfrm>
        </p:spPr>
        <p:txBody>
          <a:bodyPr/>
          <a:lstStyle/>
          <a:p>
            <a:r>
              <a:rPr lang="ru-RU" sz="3200" dirty="0" smtClean="0"/>
              <a:t>Родительский патруль создается в общеобразовательном учреждении из числа родителей, дети которых посещают данное образовательное учреждение, с целью защиты их прав и предупреждения правонарушений правил дорожного движения  и  детского дорожно-транспортного травматизма.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родительского комитета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4192915"/>
          </a:xfrm>
        </p:spPr>
        <p:txBody>
          <a:bodyPr/>
          <a:lstStyle/>
          <a:p>
            <a:r>
              <a:rPr lang="ru-RU" sz="2800" dirty="0" smtClean="0"/>
              <a:t>Под запись в протокол «Решено добровольно участвовать в акции «Родительский патруль» в течении учебного года по графику и руководствоваться в работе Положением о родительском патруле. Выделить из числа родителей – добровольцев класса 5 человек на время, определённое для акции.</a:t>
            </a:r>
          </a:p>
          <a:p>
            <a:r>
              <a:rPr lang="ru-RU" sz="2800" dirty="0" smtClean="0"/>
              <a:t>Спасибо за вашу активность </a:t>
            </a:r>
            <a:r>
              <a:rPr lang="ru-RU" sz="2800" smtClean="0"/>
              <a:t>и внимание!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300038"/>
            <a:ext cx="9790113" cy="12128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Психофизиологические особенности детей, определяющие их  поведение на дороге.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5045075" y="2179638"/>
            <a:ext cx="5359400" cy="4394200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Взрослые, подходя к проезжей части, уже издалека  наблюдают и оценивают создавшуюся ситуацию. Дети же начинают наблюдение, только подойдя  к краю проезжей части или уже находясь на ней. В результате – мозг ребенка  не успевает переварить информацию и дать правильную команду к действию.</a:t>
            </a:r>
          </a:p>
        </p:txBody>
      </p:sp>
      <p:pic>
        <p:nvPicPr>
          <p:cNvPr id="7172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2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kaniku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" y="2360613"/>
            <a:ext cx="439578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1325" y="1624013"/>
            <a:ext cx="96170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339933"/>
                </a:solidFill>
                <a:latin typeface="+mj-lt"/>
              </a:rPr>
              <a:t>Дети иначе, чем взрослые переходят дорогу.</a:t>
            </a:r>
            <a:endParaRPr lang="ru-RU" sz="3200" dirty="0">
              <a:solidFill>
                <a:srgbClr val="33993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Users\ЕЛЕНА\Desktop\Depositphotos_30858173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9288" y="3698875"/>
            <a:ext cx="412908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9175750" cy="15446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i="1" dirty="0" smtClean="0"/>
              <a:t>Дети младшего возраста переносят в реальный мир свои представления из микромира игрушек.</a:t>
            </a:r>
            <a:endParaRPr lang="ru-RU" sz="3200" dirty="0" smtClean="0"/>
          </a:p>
        </p:txBody>
      </p:sp>
      <p:sp>
        <p:nvSpPr>
          <p:cNvPr id="8196" name="Объект 2"/>
          <p:cNvSpPr>
            <a:spLocks noGrp="1"/>
          </p:cNvSpPr>
          <p:nvPr>
            <p:ph idx="1"/>
          </p:nvPr>
        </p:nvSpPr>
        <p:spPr>
          <a:xfrm>
            <a:off x="561975" y="1887538"/>
            <a:ext cx="4081463" cy="3978275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endParaRPr lang="ru-RU" sz="2400" smtClean="0"/>
          </a:p>
          <a:p>
            <a:pPr marL="0" indent="0" algn="just">
              <a:buFont typeface="Wingdings 3" pitchFamily="18" charset="2"/>
              <a:buNone/>
            </a:pPr>
            <a:r>
              <a:rPr lang="ru-RU" sz="2400" smtClean="0"/>
              <a:t>Они не осознают, что реальные транспортные средства не могут в действительности останавливаться на месте так же мгновенно, как и игрушечные.</a:t>
            </a:r>
          </a:p>
        </p:txBody>
      </p:sp>
      <p:pic>
        <p:nvPicPr>
          <p:cNvPr id="8197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3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Users\ЕЛЕНА\Desktop\1280x720-SCv.jpg"/>
          <p:cNvPicPr>
            <a:picLocks noChangeAspect="1" noChangeArrowheads="1"/>
          </p:cNvPicPr>
          <p:nvPr/>
        </p:nvPicPr>
        <p:blipFill>
          <a:blip r:embed="rId4"/>
          <a:srcRect l="42815"/>
          <a:stretch>
            <a:fillRect/>
          </a:stretch>
        </p:blipFill>
        <p:spPr bwMode="auto">
          <a:xfrm>
            <a:off x="5218113" y="1762125"/>
            <a:ext cx="281305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49238" y="431800"/>
            <a:ext cx="7683500" cy="1587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dirty="0" smtClean="0"/>
              <a:t>Рост ребенка – серьезное препятствие для обзора окружающей обстановки.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363" y="2081213"/>
            <a:ext cx="4098925" cy="3248025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ru-RU" sz="2400" dirty="0"/>
              <a:t>Из-за стоящих транспортных средств ему не видно, что делается на дороге, в тоже время он сам не виден из-за машин водителям.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9220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2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1158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9663" y="333375"/>
            <a:ext cx="3246437" cy="24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9222" name="Picture 7" descr="C:\Users\ЕЛЕНА\Desktop\картинки\img-20130904173558-6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2175" y="2919413"/>
            <a:ext cx="54864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946275" y="411163"/>
            <a:ext cx="6115050" cy="15398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dirty="0" smtClean="0"/>
              <a:t>Оценка движущегося транспорта подвержена влиянию контрастов.</a:t>
            </a:r>
            <a:r>
              <a:rPr lang="ru-RU" dirty="0" smtClean="0"/>
              <a:t> 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693738" y="2154238"/>
            <a:ext cx="5319712" cy="3930650"/>
          </a:xfrm>
        </p:spPr>
        <p:txBody>
          <a:bodyPr/>
          <a:lstStyle/>
          <a:p>
            <a:pPr marL="0" indent="355600" algn="just">
              <a:buFont typeface="Wingdings 3" pitchFamily="18" charset="2"/>
              <a:buNone/>
            </a:pPr>
            <a:r>
              <a:rPr lang="ru-RU" sz="2400" smtClean="0"/>
              <a:t>Чем больше транспортное средство, тем быстрее дети  представляют его движение. При приближении большого грузовика, даже если он движется с небольшой скоростью, ребенок реже рискует пересекать проезжую часть, однако недооценивает опасность небольшой машины, движущейся с большой скоростью.</a:t>
            </a:r>
          </a:p>
        </p:txBody>
      </p:sp>
      <p:pic>
        <p:nvPicPr>
          <p:cNvPr id="10244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2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:\Users\ЕЛЕНА\Desktop\картинки\svetofor3-2k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688" y="2849563"/>
            <a:ext cx="4576762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C:\Users\ЕЛЕНА\Desktop\картинки\IMG_9962.JPG"/>
          <p:cNvPicPr>
            <a:picLocks noChangeAspect="1" noChangeArrowheads="1"/>
          </p:cNvPicPr>
          <p:nvPr/>
        </p:nvPicPr>
        <p:blipFill>
          <a:blip r:embed="rId4"/>
          <a:srcRect b="20247"/>
          <a:stretch>
            <a:fillRect/>
          </a:stretch>
        </p:blipFill>
        <p:spPr bwMode="auto">
          <a:xfrm>
            <a:off x="7893050" y="623888"/>
            <a:ext cx="3992563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C:\Users\ЕЛЕНА\Desktop\картинки\0_98b9c_5208a372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250" y="217488"/>
            <a:ext cx="18319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33463" y="598488"/>
            <a:ext cx="7813675" cy="1320800"/>
          </a:xfrm>
        </p:spPr>
        <p:txBody>
          <a:bodyPr/>
          <a:lstStyle/>
          <a:p>
            <a:pPr algn="ctr"/>
            <a:r>
              <a:rPr lang="ru-RU" sz="3200" b="1" i="1" smtClean="0"/>
              <a:t>Поле зрения у детей на 15-20% уже, чем у взрослых.</a:t>
            </a:r>
            <a:endParaRPr lang="ru-RU" sz="3200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98463" y="2190750"/>
            <a:ext cx="4567237" cy="2493963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400" smtClean="0"/>
              <a:t>Поэтому транспортные средства слева и справа остаются ребенком не замеченными. Он видит только то, что находится напротив. </a:t>
            </a:r>
          </a:p>
        </p:txBody>
      </p:sp>
      <p:pic>
        <p:nvPicPr>
          <p:cNvPr id="11268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2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167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950" y="1870075"/>
            <a:ext cx="5143500" cy="381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smtClean="0"/>
              <a:t>Ребенок до 8 лет плохо распознает источники звуков.</a:t>
            </a:r>
            <a:r>
              <a:rPr lang="ru-RU" sz="3200" smtClean="0"/>
              <a:t> 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5759450" y="2327275"/>
            <a:ext cx="4192588" cy="38608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z="2400" smtClean="0"/>
              <a:t>Ребенок слышит только те звуки, которые ему интересны. </a:t>
            </a:r>
          </a:p>
          <a:p>
            <a:pPr marL="0" indent="0">
              <a:buFont typeface="Wingdings 3" pitchFamily="18" charset="2"/>
              <a:buNone/>
            </a:pPr>
            <a:r>
              <a:rPr lang="ru-RU" sz="2400" smtClean="0"/>
              <a:t>Детям трудно определить, откуда доносится шум приближающегося транспортного средства. </a:t>
            </a:r>
          </a:p>
          <a:p>
            <a:pPr marL="0" indent="0">
              <a:buFont typeface="Wingdings 3" pitchFamily="18" charset="2"/>
              <a:buNone/>
            </a:pPr>
            <a:endParaRPr lang="ru-RU" smtClean="0"/>
          </a:p>
        </p:txBody>
      </p:sp>
      <p:pic>
        <p:nvPicPr>
          <p:cNvPr id="12292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2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f_4a8f6cdfeee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150" y="2151063"/>
            <a:ext cx="4716463" cy="365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71500" y="241300"/>
            <a:ext cx="8596313" cy="1320800"/>
          </a:xfrm>
        </p:spPr>
        <p:txBody>
          <a:bodyPr/>
          <a:lstStyle/>
          <a:p>
            <a:r>
              <a:rPr lang="ru-RU" sz="3200" b="1" i="1" smtClean="0"/>
              <a:t>Реакция у ребенка, по сравнению со взрослыми, более замедленная.</a:t>
            </a:r>
            <a:endParaRPr lang="ru-RU" sz="3200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236538" y="1651000"/>
            <a:ext cx="5186362" cy="3503613"/>
          </a:xfrm>
        </p:spPr>
        <p:txBody>
          <a:bodyPr/>
          <a:lstStyle/>
          <a:p>
            <a:pPr marL="0" indent="361950">
              <a:buFont typeface="Wingdings 3" pitchFamily="18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Взрослому, чтобы отреагировать на опасность требуется </a:t>
            </a:r>
            <a:r>
              <a:rPr lang="ru-RU" sz="2400" b="1" u="sng" dirty="0" smtClean="0">
                <a:solidFill>
                  <a:srgbClr val="339933"/>
                </a:solidFill>
              </a:rPr>
              <a:t>0,8 - 1 сек., </a:t>
            </a:r>
          </a:p>
          <a:p>
            <a:pPr marL="0" indent="441325">
              <a:buFont typeface="Wingdings 3" pitchFamily="18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Ребенку необходимо </a:t>
            </a:r>
            <a:r>
              <a:rPr lang="ru-RU" sz="2400" b="1" u="sng" dirty="0" smtClean="0">
                <a:solidFill>
                  <a:srgbClr val="339933"/>
                </a:solidFill>
              </a:rPr>
              <a:t>3 - 4 сек.,</a:t>
            </a:r>
          </a:p>
          <a:p>
            <a:pPr marL="0" indent="361950" algn="just">
              <a:buFont typeface="Wingdings 3" pitchFamily="18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Чтобы отличить движущийся автомобиль от стоящего, семилетнему ребенку требуется </a:t>
            </a:r>
            <a:r>
              <a:rPr lang="ru-RU" sz="2400" b="1" u="sng" dirty="0" smtClean="0">
                <a:solidFill>
                  <a:srgbClr val="339933"/>
                </a:solidFill>
              </a:rPr>
              <a:t>до 4 секунд!</a:t>
            </a:r>
            <a:endParaRPr lang="ru-RU" sz="2400" b="1" dirty="0" smtClean="0">
              <a:solidFill>
                <a:srgbClr val="339933"/>
              </a:solidFill>
            </a:endParaRPr>
          </a:p>
        </p:txBody>
      </p:sp>
      <p:pic>
        <p:nvPicPr>
          <p:cNvPr id="13316" name="Рисунок 1" descr="Описание: D:\Настя\NEW\РАБОТА 2015\РЕКВИЗИТЫ лого, образцы, временное\бланки\бланк.jpg"/>
          <p:cNvPicPr>
            <a:picLocks noChangeAspect="1" noChangeArrowheads="1"/>
          </p:cNvPicPr>
          <p:nvPr/>
        </p:nvPicPr>
        <p:blipFill>
          <a:blip r:embed="rId2"/>
          <a:srcRect b="44589"/>
          <a:stretch>
            <a:fillRect/>
          </a:stretch>
        </p:blipFill>
        <p:spPr bwMode="auto">
          <a:xfrm>
            <a:off x="561975" y="6157913"/>
            <a:ext cx="57562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Documents and Settings\User\Рабочий стол\Оля\ГРАНТЫ И ВСЕ ПО НИМ\Грант Безопасность\Презентация, план и фото для «Безопасная дорога. Грамота для детей и родителей»\3929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75" y="1736725"/>
            <a:ext cx="4386263" cy="292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33400" y="5286375"/>
            <a:ext cx="95948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39933"/>
                </a:solidFill>
              </a:rPr>
              <a:t>Такое промедление может оказаться опасным для жизни! </a:t>
            </a:r>
          </a:p>
          <a:p>
            <a:endParaRPr lang="ru-RU" b="1" u="sng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B050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2205</TotalTime>
  <Words>858</Words>
  <Application>Microsoft Office PowerPoint</Application>
  <PresentationFormat>Произвольный</PresentationFormat>
  <Paragraphs>67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ВСЕРОССИЙСКАЯ АКЦИЯ </vt:lpstr>
      <vt:lpstr>Слайд 2</vt:lpstr>
      <vt:lpstr>Психофизиологические особенности детей, определяющие их  поведение на дороге.  </vt:lpstr>
      <vt:lpstr>Дети младшего возраста переносят в реальный мир свои представления из микромира игрушек.</vt:lpstr>
      <vt:lpstr>Рост ребенка – серьезное препятствие для обзора окружающей обстановки.</vt:lpstr>
      <vt:lpstr>Оценка движущегося транспорта подвержена влиянию контрастов. </vt:lpstr>
      <vt:lpstr>Поле зрения у детей на 15-20% уже, чем у взрослых.</vt:lpstr>
      <vt:lpstr>Ребенок до 8 лет плохо распознает источники звуков. </vt:lpstr>
      <vt:lpstr>Реакция у ребенка, по сравнению со взрослыми, более замедленная.</vt:lpstr>
      <vt:lpstr>Дети не в состоянии на бегу  сразу же остановиться. </vt:lpstr>
      <vt:lpstr>Дети эмоциональны и импульсивны.    </vt:lpstr>
      <vt:lpstr>Надежная ориентация «налево» и «направо» приобретается не ранее чем в 7-8-летнем возрасте, а во многих случаях и позже.</vt:lpstr>
      <vt:lpstr>Слайд 13</vt:lpstr>
      <vt:lpstr>АКЦИЯ ОРГАНИЗОВАНА  ОБЩЕРОССИЙСКОЙ ДЕТСКОЙ ОБЩЕСТВЕННОЙ ОРГАНИЗАЦИЕЙ  «ШКОЛА ЮНОГО ПЕШЕХОДА» </vt:lpstr>
      <vt:lpstr>Программное обучение.  «Путешествие на зеленый свет». </vt:lpstr>
      <vt:lpstr>Социальное направление.</vt:lpstr>
      <vt:lpstr>Творческое направление.</vt:lpstr>
      <vt:lpstr>Уроки для родителей.</vt:lpstr>
      <vt:lpstr>Слайд 19</vt:lpstr>
      <vt:lpstr>Ознакомьтесь с безопасным маршрутом ребенка в школу и проведите его по нему туда и обратно, обращая внимание на все опасности и дорожные ловушки. Купите ребёнку светоотражающие элементы и покажите своим примером важность соблюдения ПДД не только как пешеход, но и как водитель. Останавливайтесь в положенном месте, используйте детские удерживающие устройства.</vt:lpstr>
      <vt:lpstr>Слайд 21</vt:lpstr>
      <vt:lpstr>                         Можете ли вы стать участниками родительского патруля? Да, это можно делать по пути в школу, показывая своим личным примером как соблюдать правила дорожного движения. Но еще вы можете стать участником Родительского патруля , для этого вам понадобится потратить 2 часа времени в течении учебного года, но принести огромную пользу образовательному учреждению и ученикам в пропаганде ПДД и профилактики детского дорожно-транспортного травматизма. В каждом классе надо выбрать не менее 5 родителей, постоянно участвующих в родительском патруле по графику. </vt:lpstr>
      <vt:lpstr>Основание</vt:lpstr>
      <vt:lpstr>Цель создания</vt:lpstr>
      <vt:lpstr>Решение родительского комитета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юного пешехода»</dc:title>
  <dc:creator>Настя</dc:creator>
  <cp:lastModifiedBy>ASUS-pC</cp:lastModifiedBy>
  <cp:revision>164</cp:revision>
  <dcterms:created xsi:type="dcterms:W3CDTF">2016-06-24T06:48:27Z</dcterms:created>
  <dcterms:modified xsi:type="dcterms:W3CDTF">2016-12-07T18:26:52Z</dcterms:modified>
</cp:coreProperties>
</file>